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72" r:id="rId6"/>
    <p:sldId id="273" r:id="rId7"/>
    <p:sldId id="275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4" r:id="rId19"/>
    <p:sldId id="271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96" y="-6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77DD50-D670-4101-A114-1156A74ED3D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45E7C82-6D59-4E7A-BAE8-63D9D14B2586}">
      <dgm:prSet/>
      <dgm:spPr>
        <a:solidFill>
          <a:schemeClr val="accent6"/>
        </a:solidFill>
      </dgm:spPr>
      <dgm:t>
        <a:bodyPr/>
        <a:lstStyle/>
        <a:p>
          <a:r>
            <a:rPr lang="ru-RU" b="0" i="1" baseline="0"/>
            <a:t>Здравствуй, дорогой друг. </a:t>
          </a:r>
          <a:endParaRPr lang="en-US"/>
        </a:p>
      </dgm:t>
    </dgm:pt>
    <dgm:pt modelId="{8090B92C-EB6D-4E48-B1D7-AF5345A66FCA}" type="parTrans" cxnId="{C9F96722-F359-4CEE-BCA0-92F875811D67}">
      <dgm:prSet/>
      <dgm:spPr/>
      <dgm:t>
        <a:bodyPr/>
        <a:lstStyle/>
        <a:p>
          <a:endParaRPr lang="en-US"/>
        </a:p>
      </dgm:t>
    </dgm:pt>
    <dgm:pt modelId="{C162552D-951C-4E0F-B9F8-E3A568DD9412}" type="sibTrans" cxnId="{C9F96722-F359-4CEE-BCA0-92F875811D67}">
      <dgm:prSet/>
      <dgm:spPr/>
      <dgm:t>
        <a:bodyPr/>
        <a:lstStyle/>
        <a:p>
          <a:endParaRPr lang="en-US"/>
        </a:p>
      </dgm:t>
    </dgm:pt>
    <dgm:pt modelId="{61F0642D-2235-44A4-B092-3828F84957FF}">
      <dgm:prSet/>
      <dgm:spPr>
        <a:solidFill>
          <a:schemeClr val="accent6"/>
        </a:solidFill>
      </dgm:spPr>
      <dgm:t>
        <a:bodyPr/>
        <a:lstStyle/>
        <a:p>
          <a:r>
            <a:rPr lang="ru-RU" b="0" i="1" baseline="0" dirty="0"/>
            <a:t>Сегодня, у тебя есть шанс побыть на моем месте. А место это не простое – я мэр городка </a:t>
          </a:r>
          <a:r>
            <a:rPr lang="ru-RU" b="0" i="1" baseline="0" dirty="0" err="1"/>
            <a:t>Исильград</a:t>
          </a:r>
          <a:r>
            <a:rPr lang="ru-RU" b="0" i="1" baseline="0" dirty="0"/>
            <a:t>. Да, наш городок совсем не большой, но моя работа от этого не стала менее ответственной.</a:t>
          </a:r>
          <a:endParaRPr lang="en-US" dirty="0"/>
        </a:p>
      </dgm:t>
    </dgm:pt>
    <dgm:pt modelId="{AA8F2E12-BD2F-491A-9D19-FBC98DE289E1}" type="parTrans" cxnId="{92CCB4D4-40D1-490F-9679-A83D46F66717}">
      <dgm:prSet/>
      <dgm:spPr/>
      <dgm:t>
        <a:bodyPr/>
        <a:lstStyle/>
        <a:p>
          <a:endParaRPr lang="en-US"/>
        </a:p>
      </dgm:t>
    </dgm:pt>
    <dgm:pt modelId="{A0F22E4C-6A7A-46BF-BAB6-3EE7FC0069B0}" type="sibTrans" cxnId="{92CCB4D4-40D1-490F-9679-A83D46F66717}">
      <dgm:prSet/>
      <dgm:spPr/>
      <dgm:t>
        <a:bodyPr/>
        <a:lstStyle/>
        <a:p>
          <a:endParaRPr lang="en-US"/>
        </a:p>
      </dgm:t>
    </dgm:pt>
    <dgm:pt modelId="{9B10E563-2562-405F-BD3F-2B9A9AC671EC}">
      <dgm:prSet/>
      <dgm:spPr>
        <a:solidFill>
          <a:schemeClr val="accent6"/>
        </a:solidFill>
      </dgm:spPr>
      <dgm:t>
        <a:bodyPr/>
        <a:lstStyle/>
        <a:p>
          <a:r>
            <a:rPr lang="ru-RU" i="1" dirty="0"/>
            <a:t>Думаешь легко мне управлять целым городом? А вот и проверим. Бери с собой друзей и в путь! </a:t>
          </a:r>
          <a:endParaRPr lang="en-US" dirty="0"/>
        </a:p>
      </dgm:t>
    </dgm:pt>
    <dgm:pt modelId="{797D05B6-E724-40A9-A6D1-169D76541B28}" type="parTrans" cxnId="{B7FC97A6-A612-45EE-B9F6-BBAD75C6E7B7}">
      <dgm:prSet/>
      <dgm:spPr/>
      <dgm:t>
        <a:bodyPr/>
        <a:lstStyle/>
        <a:p>
          <a:endParaRPr lang="en-US"/>
        </a:p>
      </dgm:t>
    </dgm:pt>
    <dgm:pt modelId="{61E283C2-2F8F-4FA5-9E13-858A689D8B46}" type="sibTrans" cxnId="{B7FC97A6-A612-45EE-B9F6-BBAD75C6E7B7}">
      <dgm:prSet/>
      <dgm:spPr/>
      <dgm:t>
        <a:bodyPr/>
        <a:lstStyle/>
        <a:p>
          <a:endParaRPr lang="en-US"/>
        </a:p>
      </dgm:t>
    </dgm:pt>
    <dgm:pt modelId="{5D301D88-20AD-4275-85D1-D08D8E0EB2CE}">
      <dgm:prSet/>
      <dgm:spPr>
        <a:solidFill>
          <a:schemeClr val="accent6"/>
        </a:solidFill>
      </dgm:spPr>
      <dgm:t>
        <a:bodyPr/>
        <a:lstStyle/>
        <a:p>
          <a:r>
            <a:rPr lang="ru-RU" i="1"/>
            <a:t>Узнаем, кто же из вас самый лучший мэр!</a:t>
          </a:r>
          <a:endParaRPr lang="en-US"/>
        </a:p>
      </dgm:t>
    </dgm:pt>
    <dgm:pt modelId="{87D09D9A-FA3B-44F4-A54F-5B3EFBB45435}" type="parTrans" cxnId="{224E177D-AA94-44FA-9F8E-ED7CA526B40C}">
      <dgm:prSet/>
      <dgm:spPr/>
      <dgm:t>
        <a:bodyPr/>
        <a:lstStyle/>
        <a:p>
          <a:endParaRPr lang="en-US"/>
        </a:p>
      </dgm:t>
    </dgm:pt>
    <dgm:pt modelId="{8A89A923-7615-4297-AA31-059815B5BE85}" type="sibTrans" cxnId="{224E177D-AA94-44FA-9F8E-ED7CA526B40C}">
      <dgm:prSet/>
      <dgm:spPr/>
      <dgm:t>
        <a:bodyPr/>
        <a:lstStyle/>
        <a:p>
          <a:endParaRPr lang="en-US"/>
        </a:p>
      </dgm:t>
    </dgm:pt>
    <dgm:pt modelId="{9B4BF24D-0E97-41E9-9E74-E87772456B33}" type="pres">
      <dgm:prSet presAssocID="{FD77DD50-D670-4101-A114-1156A74ED3D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CA409D-DC39-4F0B-A1E7-F903FC8E09C6}" type="pres">
      <dgm:prSet presAssocID="{145E7C82-6D59-4E7A-BAE8-63D9D14B2586}" presName="parentText" presStyleLbl="node1" presStyleIdx="0" presStyleCnt="4" custScaleY="8528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74A395-26B2-4706-824C-ABF391F415C9}" type="pres">
      <dgm:prSet presAssocID="{C162552D-951C-4E0F-B9F8-E3A568DD9412}" presName="spacer" presStyleCnt="0"/>
      <dgm:spPr/>
    </dgm:pt>
    <dgm:pt modelId="{8E5D2937-1209-41EC-AADC-BFBDDFE5DD0A}" type="pres">
      <dgm:prSet presAssocID="{61F0642D-2235-44A4-B092-3828F84957FF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C388AC-650C-49AE-A90F-3B44E3C4FC9B}" type="pres">
      <dgm:prSet presAssocID="{A0F22E4C-6A7A-46BF-BAB6-3EE7FC0069B0}" presName="spacer" presStyleCnt="0"/>
      <dgm:spPr/>
    </dgm:pt>
    <dgm:pt modelId="{C4FACE11-6B84-4379-B48C-AE9DFC49C15D}" type="pres">
      <dgm:prSet presAssocID="{9B10E563-2562-405F-BD3F-2B9A9AC671EC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F48F41-BCE7-41B8-BBB5-100D6055BF34}" type="pres">
      <dgm:prSet presAssocID="{61E283C2-2F8F-4FA5-9E13-858A689D8B46}" presName="spacer" presStyleCnt="0"/>
      <dgm:spPr/>
    </dgm:pt>
    <dgm:pt modelId="{EBEBA4FE-572F-4057-8308-64FE28C1EB3D}" type="pres">
      <dgm:prSet presAssocID="{5D301D88-20AD-4275-85D1-D08D8E0EB2CE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4E177D-AA94-44FA-9F8E-ED7CA526B40C}" srcId="{FD77DD50-D670-4101-A114-1156A74ED3DF}" destId="{5D301D88-20AD-4275-85D1-D08D8E0EB2CE}" srcOrd="3" destOrd="0" parTransId="{87D09D9A-FA3B-44F4-A54F-5B3EFBB45435}" sibTransId="{8A89A923-7615-4297-AA31-059815B5BE85}"/>
    <dgm:cxn modelId="{8174096B-A918-49C8-ABE7-DE9614D30638}" type="presOf" srcId="{61F0642D-2235-44A4-B092-3828F84957FF}" destId="{8E5D2937-1209-41EC-AADC-BFBDDFE5DD0A}" srcOrd="0" destOrd="0" presId="urn:microsoft.com/office/officeart/2005/8/layout/vList2"/>
    <dgm:cxn modelId="{B7FC97A6-A612-45EE-B9F6-BBAD75C6E7B7}" srcId="{FD77DD50-D670-4101-A114-1156A74ED3DF}" destId="{9B10E563-2562-405F-BD3F-2B9A9AC671EC}" srcOrd="2" destOrd="0" parTransId="{797D05B6-E724-40A9-A6D1-169D76541B28}" sibTransId="{61E283C2-2F8F-4FA5-9E13-858A689D8B46}"/>
    <dgm:cxn modelId="{743B08FC-265E-4869-8DDE-5CDD30F6D1B5}" type="presOf" srcId="{5D301D88-20AD-4275-85D1-D08D8E0EB2CE}" destId="{EBEBA4FE-572F-4057-8308-64FE28C1EB3D}" srcOrd="0" destOrd="0" presId="urn:microsoft.com/office/officeart/2005/8/layout/vList2"/>
    <dgm:cxn modelId="{C9F96722-F359-4CEE-BCA0-92F875811D67}" srcId="{FD77DD50-D670-4101-A114-1156A74ED3DF}" destId="{145E7C82-6D59-4E7A-BAE8-63D9D14B2586}" srcOrd="0" destOrd="0" parTransId="{8090B92C-EB6D-4E48-B1D7-AF5345A66FCA}" sibTransId="{C162552D-951C-4E0F-B9F8-E3A568DD9412}"/>
    <dgm:cxn modelId="{A95D8C05-1CCA-4ED7-93A7-429917666DB8}" type="presOf" srcId="{9B10E563-2562-405F-BD3F-2B9A9AC671EC}" destId="{C4FACE11-6B84-4379-B48C-AE9DFC49C15D}" srcOrd="0" destOrd="0" presId="urn:microsoft.com/office/officeart/2005/8/layout/vList2"/>
    <dgm:cxn modelId="{F14DC491-13DF-41A0-9D00-F465196FF703}" type="presOf" srcId="{FD77DD50-D670-4101-A114-1156A74ED3DF}" destId="{9B4BF24D-0E97-41E9-9E74-E87772456B33}" srcOrd="0" destOrd="0" presId="urn:microsoft.com/office/officeart/2005/8/layout/vList2"/>
    <dgm:cxn modelId="{92CCB4D4-40D1-490F-9679-A83D46F66717}" srcId="{FD77DD50-D670-4101-A114-1156A74ED3DF}" destId="{61F0642D-2235-44A4-B092-3828F84957FF}" srcOrd="1" destOrd="0" parTransId="{AA8F2E12-BD2F-491A-9D19-FBC98DE289E1}" sibTransId="{A0F22E4C-6A7A-46BF-BAB6-3EE7FC0069B0}"/>
    <dgm:cxn modelId="{437EE8CD-82D4-4867-B460-E5E926198EC5}" type="presOf" srcId="{145E7C82-6D59-4E7A-BAE8-63D9D14B2586}" destId="{00CA409D-DC39-4F0B-A1E7-F903FC8E09C6}" srcOrd="0" destOrd="0" presId="urn:microsoft.com/office/officeart/2005/8/layout/vList2"/>
    <dgm:cxn modelId="{2FBF0FD4-C942-42C8-989C-54D1B3A1428F}" type="presParOf" srcId="{9B4BF24D-0E97-41E9-9E74-E87772456B33}" destId="{00CA409D-DC39-4F0B-A1E7-F903FC8E09C6}" srcOrd="0" destOrd="0" presId="urn:microsoft.com/office/officeart/2005/8/layout/vList2"/>
    <dgm:cxn modelId="{11D40F8C-02A9-435B-912C-5E758E80EB8E}" type="presParOf" srcId="{9B4BF24D-0E97-41E9-9E74-E87772456B33}" destId="{0074A395-26B2-4706-824C-ABF391F415C9}" srcOrd="1" destOrd="0" presId="urn:microsoft.com/office/officeart/2005/8/layout/vList2"/>
    <dgm:cxn modelId="{B54D0ACF-7882-4F7A-A2E6-8BF5DA7388BA}" type="presParOf" srcId="{9B4BF24D-0E97-41E9-9E74-E87772456B33}" destId="{8E5D2937-1209-41EC-AADC-BFBDDFE5DD0A}" srcOrd="2" destOrd="0" presId="urn:microsoft.com/office/officeart/2005/8/layout/vList2"/>
    <dgm:cxn modelId="{830118C1-E374-4965-AEEB-F7A9315765D9}" type="presParOf" srcId="{9B4BF24D-0E97-41E9-9E74-E87772456B33}" destId="{F2C388AC-650C-49AE-A90F-3B44E3C4FC9B}" srcOrd="3" destOrd="0" presId="urn:microsoft.com/office/officeart/2005/8/layout/vList2"/>
    <dgm:cxn modelId="{26BA3C02-E00E-40E9-B1DD-37F8B79A0A78}" type="presParOf" srcId="{9B4BF24D-0E97-41E9-9E74-E87772456B33}" destId="{C4FACE11-6B84-4379-B48C-AE9DFC49C15D}" srcOrd="4" destOrd="0" presId="urn:microsoft.com/office/officeart/2005/8/layout/vList2"/>
    <dgm:cxn modelId="{62CD24A7-74AF-4060-AD6F-2092D49071E4}" type="presParOf" srcId="{9B4BF24D-0E97-41E9-9E74-E87772456B33}" destId="{5AF48F41-BCE7-41B8-BBB5-100D6055BF34}" srcOrd="5" destOrd="0" presId="urn:microsoft.com/office/officeart/2005/8/layout/vList2"/>
    <dgm:cxn modelId="{5AAE6A68-D3C0-4E9A-BAB6-47DD207E78F8}" type="presParOf" srcId="{9B4BF24D-0E97-41E9-9E74-E87772456B33}" destId="{EBEBA4FE-572F-4057-8308-64FE28C1EB3D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11F0592-4C00-4ABC-9288-122E3139065F}" type="doc">
      <dgm:prSet loTypeId="urn:microsoft.com/office/officeart/2016/7/layout/RepeatingBendingProcessNew" loCatId="process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069AF094-B06D-424F-92D7-F143E7AD5461}">
      <dgm:prSet/>
      <dgm:spPr/>
      <dgm:t>
        <a:bodyPr/>
        <a:lstStyle/>
        <a:p>
          <a:r>
            <a:rPr lang="ru-RU"/>
            <a:t>В данной игре, есть три ключевых показателя, которые помогут вам определить победителя.</a:t>
          </a:r>
          <a:endParaRPr lang="en-US"/>
        </a:p>
      </dgm:t>
    </dgm:pt>
    <dgm:pt modelId="{5BBE204F-4039-479F-8344-030BB5FD22E0}" type="parTrans" cxnId="{C81DFC1E-DFFC-4535-95DB-A36571BDB05B}">
      <dgm:prSet/>
      <dgm:spPr/>
      <dgm:t>
        <a:bodyPr/>
        <a:lstStyle/>
        <a:p>
          <a:endParaRPr lang="en-US" sz="2000"/>
        </a:p>
      </dgm:t>
    </dgm:pt>
    <dgm:pt modelId="{E8EC31F9-BC0F-4561-A618-5EFEED8A487B}" type="sibTrans" cxnId="{C81DFC1E-DFFC-4535-95DB-A36571BDB05B}">
      <dgm:prSet/>
      <dgm:spPr/>
      <dgm:t>
        <a:bodyPr/>
        <a:lstStyle/>
        <a:p>
          <a:endParaRPr lang="en-US"/>
        </a:p>
      </dgm:t>
    </dgm:pt>
    <dgm:pt modelId="{08254925-7600-4300-9F42-2E0F1E1271C3}">
      <dgm:prSet/>
      <dgm:spPr/>
      <dgm:t>
        <a:bodyPr/>
        <a:lstStyle/>
        <a:p>
          <a:r>
            <a:rPr lang="ru-RU"/>
            <a:t>Основные показатели: 1. Казна</a:t>
          </a:r>
        </a:p>
        <a:p>
          <a:r>
            <a:rPr lang="ru-RU"/>
            <a:t> 2. Довольство жителей</a:t>
          </a:r>
        </a:p>
        <a:p>
          <a:r>
            <a:rPr lang="ru-RU"/>
            <a:t> 3. Инфраструктура. </a:t>
          </a:r>
          <a:endParaRPr lang="en-US"/>
        </a:p>
      </dgm:t>
    </dgm:pt>
    <dgm:pt modelId="{51514893-460A-41A5-94D4-54BB6E9957C8}" type="parTrans" cxnId="{5165DAA6-0803-49CE-8FA6-61008D915546}">
      <dgm:prSet/>
      <dgm:spPr/>
      <dgm:t>
        <a:bodyPr/>
        <a:lstStyle/>
        <a:p>
          <a:endParaRPr lang="en-US" sz="2000"/>
        </a:p>
      </dgm:t>
    </dgm:pt>
    <dgm:pt modelId="{B75A1FC8-48E7-4A5A-B40E-5C553D148DEC}" type="sibTrans" cxnId="{5165DAA6-0803-49CE-8FA6-61008D915546}">
      <dgm:prSet/>
      <dgm:spPr/>
      <dgm:t>
        <a:bodyPr/>
        <a:lstStyle/>
        <a:p>
          <a:endParaRPr lang="en-US"/>
        </a:p>
      </dgm:t>
    </dgm:pt>
    <dgm:pt modelId="{A4D9B94F-D187-40AB-8B49-48C8BA69C8DB}">
      <dgm:prSet/>
      <dgm:spPr/>
      <dgm:t>
        <a:bodyPr/>
        <a:lstStyle/>
        <a:p>
          <a:r>
            <a:rPr lang="ru-RU"/>
            <a:t>Если в итоговой таблице казна будет более 15 000 000, а показатель довольства превысит 60% - то вы победили.</a:t>
          </a:r>
          <a:endParaRPr lang="en-US"/>
        </a:p>
      </dgm:t>
    </dgm:pt>
    <dgm:pt modelId="{064CC4FD-ECAC-4A8E-A37E-BCC1E5D6AB01}" type="parTrans" cxnId="{3D6C8C89-82C8-49A7-AB94-96E811094995}">
      <dgm:prSet/>
      <dgm:spPr/>
      <dgm:t>
        <a:bodyPr/>
        <a:lstStyle/>
        <a:p>
          <a:endParaRPr lang="en-US" sz="2000"/>
        </a:p>
      </dgm:t>
    </dgm:pt>
    <dgm:pt modelId="{5DF0B004-5333-42A3-8FE1-ED1AA40BCACF}" type="sibTrans" cxnId="{3D6C8C89-82C8-49A7-AB94-96E811094995}">
      <dgm:prSet/>
      <dgm:spPr/>
      <dgm:t>
        <a:bodyPr/>
        <a:lstStyle/>
        <a:p>
          <a:endParaRPr lang="en-US"/>
        </a:p>
      </dgm:t>
    </dgm:pt>
    <dgm:pt modelId="{592E317C-02A0-4CCD-BE68-46ED255A9151}">
      <dgm:prSet/>
      <dgm:spPr/>
      <dgm:t>
        <a:bodyPr/>
        <a:lstStyle/>
        <a:p>
          <a:r>
            <a:rPr lang="ru-RU"/>
            <a:t>Если же казна уйдет в минус или вы окажетесь на грани банкротства, а так же при условии падения довольства до 20% и ниже – увы, вы проиграли. Мэр идет в отставку.</a:t>
          </a:r>
          <a:endParaRPr lang="en-US"/>
        </a:p>
      </dgm:t>
    </dgm:pt>
    <dgm:pt modelId="{C6E0FC1E-8A22-4E10-86A9-2EFB2E160466}" type="parTrans" cxnId="{28E34212-A4FB-463F-A679-7661670AEEB4}">
      <dgm:prSet/>
      <dgm:spPr/>
      <dgm:t>
        <a:bodyPr/>
        <a:lstStyle/>
        <a:p>
          <a:endParaRPr lang="en-US" sz="2000"/>
        </a:p>
      </dgm:t>
    </dgm:pt>
    <dgm:pt modelId="{4E9D215D-9149-45DD-9FE2-5C7D200D0AA0}" type="sibTrans" cxnId="{28E34212-A4FB-463F-A679-7661670AEEB4}">
      <dgm:prSet/>
      <dgm:spPr/>
      <dgm:t>
        <a:bodyPr/>
        <a:lstStyle/>
        <a:p>
          <a:endParaRPr lang="en-US"/>
        </a:p>
      </dgm:t>
    </dgm:pt>
    <dgm:pt modelId="{5B4DA8EC-9015-4263-A25C-35EFD0859019}" type="pres">
      <dgm:prSet presAssocID="{F11F0592-4C00-4ABC-9288-122E3139065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C4A44B-5E07-436D-8B78-744968B78757}" type="pres">
      <dgm:prSet presAssocID="{069AF094-B06D-424F-92D7-F143E7AD546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630DF8-581A-4EB5-AA90-1605DAC9CD24}" type="pres">
      <dgm:prSet presAssocID="{E8EC31F9-BC0F-4561-A618-5EFEED8A487B}" presName="sibTrans" presStyleLbl="sibTrans1D1" presStyleIdx="0" presStyleCnt="3"/>
      <dgm:spPr/>
      <dgm:t>
        <a:bodyPr/>
        <a:lstStyle/>
        <a:p>
          <a:endParaRPr lang="ru-RU"/>
        </a:p>
      </dgm:t>
    </dgm:pt>
    <dgm:pt modelId="{5D7A639F-78A6-47A7-867F-65C6BDE18DA4}" type="pres">
      <dgm:prSet presAssocID="{E8EC31F9-BC0F-4561-A618-5EFEED8A487B}" presName="connectorText" presStyleLbl="sibTrans1D1" presStyleIdx="0" presStyleCnt="3"/>
      <dgm:spPr/>
      <dgm:t>
        <a:bodyPr/>
        <a:lstStyle/>
        <a:p>
          <a:endParaRPr lang="ru-RU"/>
        </a:p>
      </dgm:t>
    </dgm:pt>
    <dgm:pt modelId="{23705C77-539F-4240-8495-ED4D0E95B761}" type="pres">
      <dgm:prSet presAssocID="{08254925-7600-4300-9F42-2E0F1E1271C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CFB55B-9601-472E-BFF9-24BBFCFB75B3}" type="pres">
      <dgm:prSet presAssocID="{B75A1FC8-48E7-4A5A-B40E-5C553D148DEC}" presName="sibTrans" presStyleLbl="sibTrans1D1" presStyleIdx="1" presStyleCnt="3"/>
      <dgm:spPr/>
      <dgm:t>
        <a:bodyPr/>
        <a:lstStyle/>
        <a:p>
          <a:endParaRPr lang="ru-RU"/>
        </a:p>
      </dgm:t>
    </dgm:pt>
    <dgm:pt modelId="{8A7978B7-5E99-4807-9CF4-4C16E03BBED5}" type="pres">
      <dgm:prSet presAssocID="{B75A1FC8-48E7-4A5A-B40E-5C553D148DEC}" presName="connectorText" presStyleLbl="sibTrans1D1" presStyleIdx="1" presStyleCnt="3"/>
      <dgm:spPr/>
      <dgm:t>
        <a:bodyPr/>
        <a:lstStyle/>
        <a:p>
          <a:endParaRPr lang="ru-RU"/>
        </a:p>
      </dgm:t>
    </dgm:pt>
    <dgm:pt modelId="{7B5CF7B3-8320-40CD-83B6-D291AD99A752}" type="pres">
      <dgm:prSet presAssocID="{A4D9B94F-D187-40AB-8B49-48C8BA69C8D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4D102A-8150-4F92-9D61-ED0A3B0434E5}" type="pres">
      <dgm:prSet presAssocID="{5DF0B004-5333-42A3-8FE1-ED1AA40BCACF}" presName="sibTrans" presStyleLbl="sibTrans1D1" presStyleIdx="2" presStyleCnt="3"/>
      <dgm:spPr/>
      <dgm:t>
        <a:bodyPr/>
        <a:lstStyle/>
        <a:p>
          <a:endParaRPr lang="ru-RU"/>
        </a:p>
      </dgm:t>
    </dgm:pt>
    <dgm:pt modelId="{D8811FE1-3A2A-4A02-9F7E-32581018A65C}" type="pres">
      <dgm:prSet presAssocID="{5DF0B004-5333-42A3-8FE1-ED1AA40BCACF}" presName="connectorText" presStyleLbl="sibTrans1D1" presStyleIdx="2" presStyleCnt="3"/>
      <dgm:spPr/>
      <dgm:t>
        <a:bodyPr/>
        <a:lstStyle/>
        <a:p>
          <a:endParaRPr lang="ru-RU"/>
        </a:p>
      </dgm:t>
    </dgm:pt>
    <dgm:pt modelId="{C6FD0B89-EA68-404D-AB4D-C83EC4457FBE}" type="pres">
      <dgm:prSet presAssocID="{592E317C-02A0-4CCD-BE68-46ED255A915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E34212-A4FB-463F-A679-7661670AEEB4}" srcId="{F11F0592-4C00-4ABC-9288-122E3139065F}" destId="{592E317C-02A0-4CCD-BE68-46ED255A9151}" srcOrd="3" destOrd="0" parTransId="{C6E0FC1E-8A22-4E10-86A9-2EFB2E160466}" sibTransId="{4E9D215D-9149-45DD-9FE2-5C7D200D0AA0}"/>
    <dgm:cxn modelId="{5165DAA6-0803-49CE-8FA6-61008D915546}" srcId="{F11F0592-4C00-4ABC-9288-122E3139065F}" destId="{08254925-7600-4300-9F42-2E0F1E1271C3}" srcOrd="1" destOrd="0" parTransId="{51514893-460A-41A5-94D4-54BB6E9957C8}" sibTransId="{B75A1FC8-48E7-4A5A-B40E-5C553D148DEC}"/>
    <dgm:cxn modelId="{0E770F8D-E709-4641-A60A-615A94F57AB3}" type="presOf" srcId="{08254925-7600-4300-9F42-2E0F1E1271C3}" destId="{23705C77-539F-4240-8495-ED4D0E95B761}" srcOrd="0" destOrd="0" presId="urn:microsoft.com/office/officeart/2016/7/layout/RepeatingBendingProcessNew"/>
    <dgm:cxn modelId="{E661E1E7-16C3-4A62-8578-99B364E8D0D8}" type="presOf" srcId="{B75A1FC8-48E7-4A5A-B40E-5C553D148DEC}" destId="{8A7978B7-5E99-4807-9CF4-4C16E03BBED5}" srcOrd="1" destOrd="0" presId="urn:microsoft.com/office/officeart/2016/7/layout/RepeatingBendingProcessNew"/>
    <dgm:cxn modelId="{DA3CCFF7-AA4F-4064-AD3A-6E6B2504210F}" type="presOf" srcId="{592E317C-02A0-4CCD-BE68-46ED255A9151}" destId="{C6FD0B89-EA68-404D-AB4D-C83EC4457FBE}" srcOrd="0" destOrd="0" presId="urn:microsoft.com/office/officeart/2016/7/layout/RepeatingBendingProcessNew"/>
    <dgm:cxn modelId="{6CEC9E49-CB38-4B53-BDA2-8A3896F49CEF}" type="presOf" srcId="{E8EC31F9-BC0F-4561-A618-5EFEED8A487B}" destId="{5D7A639F-78A6-47A7-867F-65C6BDE18DA4}" srcOrd="1" destOrd="0" presId="urn:microsoft.com/office/officeart/2016/7/layout/RepeatingBendingProcessNew"/>
    <dgm:cxn modelId="{3D6C8C89-82C8-49A7-AB94-96E811094995}" srcId="{F11F0592-4C00-4ABC-9288-122E3139065F}" destId="{A4D9B94F-D187-40AB-8B49-48C8BA69C8DB}" srcOrd="2" destOrd="0" parTransId="{064CC4FD-ECAC-4A8E-A37E-BCC1E5D6AB01}" sibTransId="{5DF0B004-5333-42A3-8FE1-ED1AA40BCACF}"/>
    <dgm:cxn modelId="{611FD062-3789-44A3-8B33-FE28FCAC5B6D}" type="presOf" srcId="{069AF094-B06D-424F-92D7-F143E7AD5461}" destId="{C6C4A44B-5E07-436D-8B78-744968B78757}" srcOrd="0" destOrd="0" presId="urn:microsoft.com/office/officeart/2016/7/layout/RepeatingBendingProcessNew"/>
    <dgm:cxn modelId="{C81DFC1E-DFFC-4535-95DB-A36571BDB05B}" srcId="{F11F0592-4C00-4ABC-9288-122E3139065F}" destId="{069AF094-B06D-424F-92D7-F143E7AD5461}" srcOrd="0" destOrd="0" parTransId="{5BBE204F-4039-479F-8344-030BB5FD22E0}" sibTransId="{E8EC31F9-BC0F-4561-A618-5EFEED8A487B}"/>
    <dgm:cxn modelId="{9504DB57-EAA6-4FB2-85A3-87AD3581138B}" type="presOf" srcId="{5DF0B004-5333-42A3-8FE1-ED1AA40BCACF}" destId="{D64D102A-8150-4F92-9D61-ED0A3B0434E5}" srcOrd="0" destOrd="0" presId="urn:microsoft.com/office/officeart/2016/7/layout/RepeatingBendingProcessNew"/>
    <dgm:cxn modelId="{0E924ADC-6BA9-48A8-B92B-05076F6EEE7F}" type="presOf" srcId="{B75A1FC8-48E7-4A5A-B40E-5C553D148DEC}" destId="{CBCFB55B-9601-472E-BFF9-24BBFCFB75B3}" srcOrd="0" destOrd="0" presId="urn:microsoft.com/office/officeart/2016/7/layout/RepeatingBendingProcessNew"/>
    <dgm:cxn modelId="{3EF89AE6-9069-4F48-8F65-8883E4D046DC}" type="presOf" srcId="{5DF0B004-5333-42A3-8FE1-ED1AA40BCACF}" destId="{D8811FE1-3A2A-4A02-9F7E-32581018A65C}" srcOrd="1" destOrd="0" presId="urn:microsoft.com/office/officeart/2016/7/layout/RepeatingBendingProcessNew"/>
    <dgm:cxn modelId="{D3CDAD82-4FEF-48E0-9342-CC94F8959D71}" type="presOf" srcId="{A4D9B94F-D187-40AB-8B49-48C8BA69C8DB}" destId="{7B5CF7B3-8320-40CD-83B6-D291AD99A752}" srcOrd="0" destOrd="0" presId="urn:microsoft.com/office/officeart/2016/7/layout/RepeatingBendingProcessNew"/>
    <dgm:cxn modelId="{A82D1B87-02FC-428E-8C44-5D654FB90102}" type="presOf" srcId="{E8EC31F9-BC0F-4561-A618-5EFEED8A487B}" destId="{ED630DF8-581A-4EB5-AA90-1605DAC9CD24}" srcOrd="0" destOrd="0" presId="urn:microsoft.com/office/officeart/2016/7/layout/RepeatingBendingProcessNew"/>
    <dgm:cxn modelId="{9F0CEB8D-847F-4E43-A3B5-6FFE6C00C0C5}" type="presOf" srcId="{F11F0592-4C00-4ABC-9288-122E3139065F}" destId="{5B4DA8EC-9015-4263-A25C-35EFD0859019}" srcOrd="0" destOrd="0" presId="urn:microsoft.com/office/officeart/2016/7/layout/RepeatingBendingProcessNew"/>
    <dgm:cxn modelId="{C5825716-45D1-467B-86AA-2544DBE56660}" type="presParOf" srcId="{5B4DA8EC-9015-4263-A25C-35EFD0859019}" destId="{C6C4A44B-5E07-436D-8B78-744968B78757}" srcOrd="0" destOrd="0" presId="urn:microsoft.com/office/officeart/2016/7/layout/RepeatingBendingProcessNew"/>
    <dgm:cxn modelId="{B4B5F1EC-DF02-4010-915F-889500EAE144}" type="presParOf" srcId="{5B4DA8EC-9015-4263-A25C-35EFD0859019}" destId="{ED630DF8-581A-4EB5-AA90-1605DAC9CD24}" srcOrd="1" destOrd="0" presId="urn:microsoft.com/office/officeart/2016/7/layout/RepeatingBendingProcessNew"/>
    <dgm:cxn modelId="{FB8AD13C-507D-4E8C-95E5-0B4E574A291D}" type="presParOf" srcId="{ED630DF8-581A-4EB5-AA90-1605DAC9CD24}" destId="{5D7A639F-78A6-47A7-867F-65C6BDE18DA4}" srcOrd="0" destOrd="0" presId="urn:microsoft.com/office/officeart/2016/7/layout/RepeatingBendingProcessNew"/>
    <dgm:cxn modelId="{06C4D8CC-39F5-4172-9995-99B8ECE034E0}" type="presParOf" srcId="{5B4DA8EC-9015-4263-A25C-35EFD0859019}" destId="{23705C77-539F-4240-8495-ED4D0E95B761}" srcOrd="2" destOrd="0" presId="urn:microsoft.com/office/officeart/2016/7/layout/RepeatingBendingProcessNew"/>
    <dgm:cxn modelId="{343BDD84-A761-4CE7-B4E9-1A28F9F3BAB1}" type="presParOf" srcId="{5B4DA8EC-9015-4263-A25C-35EFD0859019}" destId="{CBCFB55B-9601-472E-BFF9-24BBFCFB75B3}" srcOrd="3" destOrd="0" presId="urn:microsoft.com/office/officeart/2016/7/layout/RepeatingBendingProcessNew"/>
    <dgm:cxn modelId="{3535DD70-97E4-48BA-9D2A-6AB6D23D7865}" type="presParOf" srcId="{CBCFB55B-9601-472E-BFF9-24BBFCFB75B3}" destId="{8A7978B7-5E99-4807-9CF4-4C16E03BBED5}" srcOrd="0" destOrd="0" presId="urn:microsoft.com/office/officeart/2016/7/layout/RepeatingBendingProcessNew"/>
    <dgm:cxn modelId="{5010094A-99AB-4DFE-B8C2-BDE219164482}" type="presParOf" srcId="{5B4DA8EC-9015-4263-A25C-35EFD0859019}" destId="{7B5CF7B3-8320-40CD-83B6-D291AD99A752}" srcOrd="4" destOrd="0" presId="urn:microsoft.com/office/officeart/2016/7/layout/RepeatingBendingProcessNew"/>
    <dgm:cxn modelId="{FB9777F6-7505-4B75-9CE3-F9C3E97630C4}" type="presParOf" srcId="{5B4DA8EC-9015-4263-A25C-35EFD0859019}" destId="{D64D102A-8150-4F92-9D61-ED0A3B0434E5}" srcOrd="5" destOrd="0" presId="urn:microsoft.com/office/officeart/2016/7/layout/RepeatingBendingProcessNew"/>
    <dgm:cxn modelId="{9AD9F2F3-998B-46C1-88A9-D336CFDBA15F}" type="presParOf" srcId="{D64D102A-8150-4F92-9D61-ED0A3B0434E5}" destId="{D8811FE1-3A2A-4A02-9F7E-32581018A65C}" srcOrd="0" destOrd="0" presId="urn:microsoft.com/office/officeart/2016/7/layout/RepeatingBendingProcessNew"/>
    <dgm:cxn modelId="{041FEAEC-6525-42C6-A4A8-B3D18A7704A4}" type="presParOf" srcId="{5B4DA8EC-9015-4263-A25C-35EFD0859019}" destId="{C6FD0B89-EA68-404D-AB4D-C83EC4457FBE}" srcOrd="6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CA409D-DC39-4F0B-A1E7-F903FC8E09C6}">
      <dsp:nvSpPr>
        <dsp:cNvPr id="0" name=""/>
        <dsp:cNvSpPr/>
      </dsp:nvSpPr>
      <dsp:spPr>
        <a:xfrm>
          <a:off x="0" y="657649"/>
          <a:ext cx="7541537" cy="898747"/>
        </a:xfrm>
        <a:prstGeom prst="round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i="1" kern="1200" baseline="0"/>
            <a:t>Здравствуй, дорогой друг. </a:t>
          </a:r>
          <a:endParaRPr lang="en-US" sz="1900" kern="1200"/>
        </a:p>
      </dsp:txBody>
      <dsp:txXfrm>
        <a:off x="43873" y="701522"/>
        <a:ext cx="7453791" cy="811001"/>
      </dsp:txXfrm>
    </dsp:sp>
    <dsp:sp modelId="{8E5D2937-1209-41EC-AADC-BFBDDFE5DD0A}">
      <dsp:nvSpPr>
        <dsp:cNvPr id="0" name=""/>
        <dsp:cNvSpPr/>
      </dsp:nvSpPr>
      <dsp:spPr>
        <a:xfrm>
          <a:off x="0" y="1611116"/>
          <a:ext cx="7541537" cy="1053840"/>
        </a:xfrm>
        <a:prstGeom prst="round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i="1" kern="1200" baseline="0" dirty="0"/>
            <a:t>Сегодня, у тебя есть шанс побыть на моем месте. А место это не простое – я мэр городка </a:t>
          </a:r>
          <a:r>
            <a:rPr lang="ru-RU" sz="1900" b="0" i="1" kern="1200" baseline="0" dirty="0" err="1"/>
            <a:t>Исильград</a:t>
          </a:r>
          <a:r>
            <a:rPr lang="ru-RU" sz="1900" b="0" i="1" kern="1200" baseline="0" dirty="0"/>
            <a:t>. Да, наш городок совсем не большой, но моя работа от этого не стала менее ответственной.</a:t>
          </a:r>
          <a:endParaRPr lang="en-US" sz="1900" kern="1200" dirty="0"/>
        </a:p>
      </dsp:txBody>
      <dsp:txXfrm>
        <a:off x="51444" y="1662560"/>
        <a:ext cx="7438649" cy="950952"/>
      </dsp:txXfrm>
    </dsp:sp>
    <dsp:sp modelId="{C4FACE11-6B84-4379-B48C-AE9DFC49C15D}">
      <dsp:nvSpPr>
        <dsp:cNvPr id="0" name=""/>
        <dsp:cNvSpPr/>
      </dsp:nvSpPr>
      <dsp:spPr>
        <a:xfrm>
          <a:off x="0" y="2719677"/>
          <a:ext cx="7541537" cy="1053840"/>
        </a:xfrm>
        <a:prstGeom prst="round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i="1" kern="1200" dirty="0"/>
            <a:t>Думаешь легко мне управлять целым городом? А вот и проверим. Бери с собой друзей и в путь! </a:t>
          </a:r>
          <a:endParaRPr lang="en-US" sz="1900" kern="1200" dirty="0"/>
        </a:p>
      </dsp:txBody>
      <dsp:txXfrm>
        <a:off x="51444" y="2771121"/>
        <a:ext cx="7438649" cy="950952"/>
      </dsp:txXfrm>
    </dsp:sp>
    <dsp:sp modelId="{EBEBA4FE-572F-4057-8308-64FE28C1EB3D}">
      <dsp:nvSpPr>
        <dsp:cNvPr id="0" name=""/>
        <dsp:cNvSpPr/>
      </dsp:nvSpPr>
      <dsp:spPr>
        <a:xfrm>
          <a:off x="0" y="3828238"/>
          <a:ext cx="7541537" cy="1053840"/>
        </a:xfrm>
        <a:prstGeom prst="round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i="1" kern="1200"/>
            <a:t>Узнаем, кто же из вас самый лучший мэр!</a:t>
          </a:r>
          <a:endParaRPr lang="en-US" sz="1900" kern="1200"/>
        </a:p>
      </dsp:txBody>
      <dsp:txXfrm>
        <a:off x="51444" y="3879682"/>
        <a:ext cx="7438649" cy="9509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630DF8-581A-4EB5-AA90-1605DAC9CD24}">
      <dsp:nvSpPr>
        <dsp:cNvPr id="0" name=""/>
        <dsp:cNvSpPr/>
      </dsp:nvSpPr>
      <dsp:spPr>
        <a:xfrm>
          <a:off x="2070111" y="1074363"/>
          <a:ext cx="44519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45197" y="45720"/>
              </a:lnTo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280815" y="1117702"/>
        <a:ext cx="23789" cy="4762"/>
      </dsp:txXfrm>
    </dsp:sp>
    <dsp:sp modelId="{C6C4A44B-5E07-436D-8B78-744968B78757}">
      <dsp:nvSpPr>
        <dsp:cNvPr id="0" name=""/>
        <dsp:cNvSpPr/>
      </dsp:nvSpPr>
      <dsp:spPr>
        <a:xfrm>
          <a:off x="3224" y="499477"/>
          <a:ext cx="2068686" cy="124121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367" tIns="106403" rIns="101367" bIns="106403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/>
            <a:t>В данной игре, есть три ключевых показателя, которые помогут вам определить победителя.</a:t>
          </a:r>
          <a:endParaRPr lang="en-US" sz="1200" kern="1200"/>
        </a:p>
      </dsp:txBody>
      <dsp:txXfrm>
        <a:off x="3224" y="499477"/>
        <a:ext cx="2068686" cy="1241212"/>
      </dsp:txXfrm>
    </dsp:sp>
    <dsp:sp modelId="{CBCFB55B-9601-472E-BFF9-24BBFCFB75B3}">
      <dsp:nvSpPr>
        <dsp:cNvPr id="0" name=""/>
        <dsp:cNvSpPr/>
      </dsp:nvSpPr>
      <dsp:spPr>
        <a:xfrm>
          <a:off x="1037568" y="1738890"/>
          <a:ext cx="2544484" cy="445197"/>
        </a:xfrm>
        <a:custGeom>
          <a:avLst/>
          <a:gdLst/>
          <a:ahLst/>
          <a:cxnLst/>
          <a:rect l="0" t="0" r="0" b="0"/>
          <a:pathLst>
            <a:path>
              <a:moveTo>
                <a:pt x="2544484" y="0"/>
              </a:moveTo>
              <a:lnTo>
                <a:pt x="2544484" y="239698"/>
              </a:lnTo>
              <a:lnTo>
                <a:pt x="0" y="239698"/>
              </a:lnTo>
              <a:lnTo>
                <a:pt x="0" y="445197"/>
              </a:lnTo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245095" y="1959107"/>
        <a:ext cx="129429" cy="4762"/>
      </dsp:txXfrm>
    </dsp:sp>
    <dsp:sp modelId="{23705C77-539F-4240-8495-ED4D0E95B761}">
      <dsp:nvSpPr>
        <dsp:cNvPr id="0" name=""/>
        <dsp:cNvSpPr/>
      </dsp:nvSpPr>
      <dsp:spPr>
        <a:xfrm>
          <a:off x="2547709" y="499477"/>
          <a:ext cx="2068686" cy="124121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367" tIns="106403" rIns="101367" bIns="106403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/>
            <a:t>Основные показатели: 1. Казна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/>
            <a:t> 2. Довольство жителей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/>
            <a:t> 3. Инфраструктура. </a:t>
          </a:r>
          <a:endParaRPr lang="en-US" sz="1200" kern="1200"/>
        </a:p>
      </dsp:txBody>
      <dsp:txXfrm>
        <a:off x="2547709" y="499477"/>
        <a:ext cx="2068686" cy="1241212"/>
      </dsp:txXfrm>
    </dsp:sp>
    <dsp:sp modelId="{D64D102A-8150-4F92-9D61-ED0A3B0434E5}">
      <dsp:nvSpPr>
        <dsp:cNvPr id="0" name=""/>
        <dsp:cNvSpPr/>
      </dsp:nvSpPr>
      <dsp:spPr>
        <a:xfrm>
          <a:off x="2070111" y="2791374"/>
          <a:ext cx="44519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45197" y="45720"/>
              </a:lnTo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280815" y="2834712"/>
        <a:ext cx="23789" cy="4762"/>
      </dsp:txXfrm>
    </dsp:sp>
    <dsp:sp modelId="{7B5CF7B3-8320-40CD-83B6-D291AD99A752}">
      <dsp:nvSpPr>
        <dsp:cNvPr id="0" name=""/>
        <dsp:cNvSpPr/>
      </dsp:nvSpPr>
      <dsp:spPr>
        <a:xfrm>
          <a:off x="3224" y="2216487"/>
          <a:ext cx="2068686" cy="124121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367" tIns="106403" rIns="101367" bIns="106403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/>
            <a:t>Если в итоговой таблице казна будет более 15 000 000, а показатель довольства превысит 60% - то вы победили.</a:t>
          </a:r>
          <a:endParaRPr lang="en-US" sz="1200" kern="1200"/>
        </a:p>
      </dsp:txBody>
      <dsp:txXfrm>
        <a:off x="3224" y="2216487"/>
        <a:ext cx="2068686" cy="1241212"/>
      </dsp:txXfrm>
    </dsp:sp>
    <dsp:sp modelId="{C6FD0B89-EA68-404D-AB4D-C83EC4457FBE}">
      <dsp:nvSpPr>
        <dsp:cNvPr id="0" name=""/>
        <dsp:cNvSpPr/>
      </dsp:nvSpPr>
      <dsp:spPr>
        <a:xfrm>
          <a:off x="2547709" y="2216487"/>
          <a:ext cx="2068686" cy="124121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367" tIns="106403" rIns="101367" bIns="106403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/>
            <a:t>Если же казна уйдет в минус или вы окажетесь на грани банкротства, а так же при условии падения довольства до 20% и ниже – увы, вы проиграли. Мэр идет в отставку.</a:t>
          </a:r>
          <a:endParaRPr lang="en-US" sz="1200" kern="1200"/>
        </a:p>
      </dsp:txBody>
      <dsp:txXfrm>
        <a:off x="2547709" y="2216487"/>
        <a:ext cx="2068686" cy="12412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1F70EF1-8BD2-1C73-47BE-466B2DC17D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E0868B77-B917-672E-0B14-630A007BA8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89C40FB-F3FE-A57C-B170-60705A2A7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E0088-17F9-4EE1-B00B-3216198CC287}" type="datetimeFigureOut">
              <a:rPr lang="ru-RU" smtClean="0"/>
              <a:t>02.06.2026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CE81711-A043-84E1-DBA3-8EC118DE6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5318BF2-97E2-8D23-AEA3-CAA13A6EE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E14B-DA2B-4AB8-9B9B-AD96F5DFC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113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FB980F-B84C-FAF4-D238-A1B38C32D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DEADC332-7A5B-3DCB-9C38-C91C3E6592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E18E1BE-B869-994D-9192-D5B9FD3A4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E0088-17F9-4EE1-B00B-3216198CC287}" type="datetimeFigureOut">
              <a:rPr lang="ru-RU" smtClean="0"/>
              <a:t>02.06.2026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DECC7D4-F7BA-6067-2C09-02D79B6EC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112D0E8-B3B8-FB5F-B637-F2F609EFD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E14B-DA2B-4AB8-9B9B-AD96F5DFC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3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DC922CEE-C9C7-D3E5-7964-85BF5D683F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5C2291F-489A-A70B-CF33-37134A7D2F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4A13F4F-2476-355E-4E97-B2BE05B4E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E0088-17F9-4EE1-B00B-3216198CC287}" type="datetimeFigureOut">
              <a:rPr lang="ru-RU" smtClean="0"/>
              <a:t>02.06.2026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772FBCF-B0DF-B4CD-ED80-915415189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9695254-CCF2-5496-4C77-1E8827EF2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E14B-DA2B-4AB8-9B9B-AD96F5DFC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621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E4CE653-F88D-A315-7222-9BA3974C5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BA0CE1D-E864-9143-EF84-BF9ACA3835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607B42D-FACF-37BB-F00E-94D312F64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E0088-17F9-4EE1-B00B-3216198CC287}" type="datetimeFigureOut">
              <a:rPr lang="ru-RU" smtClean="0"/>
              <a:t>02.06.2026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02DCD58-17C1-3837-6F23-B260A81CD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EFCDF3-1023-C820-7D2B-8979E5A20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E14B-DA2B-4AB8-9B9B-AD96F5DFC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760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6B104C3-9AEF-5A04-9B28-2A4342885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C315AE5-C1F4-3A19-919F-02E9CDB973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273B80C-01F0-484A-A3C5-F6C3A0273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E0088-17F9-4EE1-B00B-3216198CC287}" type="datetimeFigureOut">
              <a:rPr lang="ru-RU" smtClean="0"/>
              <a:t>02.06.2026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FB401F4-2F5B-5E75-D65E-89540D24A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7EA4F53-6DC4-34AD-7144-F1D3D530D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E14B-DA2B-4AB8-9B9B-AD96F5DFC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578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8EBB6CD-6519-DE57-D3FA-B870CE15B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638DEF5-E35A-BDAE-F5B0-D96F788635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D036617-F5D9-11AD-5A9B-232C6504A1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3259E94-C826-A23E-798F-FA39E880A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E0088-17F9-4EE1-B00B-3216198CC287}" type="datetimeFigureOut">
              <a:rPr lang="ru-RU" smtClean="0"/>
              <a:t>02.06.2026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D04595F-C595-A980-F8DD-34B133A60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67EA4D6-B9C4-596E-0983-DFBEA41B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E14B-DA2B-4AB8-9B9B-AD96F5DFC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122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0853817-4B32-C491-0A44-F5C8CB912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B1C911E-0C27-1A12-E682-FF8BEB0B9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7BBC89D-28C1-071E-1D1C-AE8239D30C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38C8000F-4B89-4FC0-5E73-6635B6ED4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5C58C75C-75C3-3693-A14A-E3F53635BD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F70FF843-B799-B38D-3174-A5981AE11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E0088-17F9-4EE1-B00B-3216198CC287}" type="datetimeFigureOut">
              <a:rPr lang="ru-RU" smtClean="0"/>
              <a:t>02.06.2026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6FAB5DE-E658-68BD-489C-0D6965500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5AF5C3D8-2A5F-6541-5E7E-90732C2B1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E14B-DA2B-4AB8-9B9B-AD96F5DFC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74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D64900-FB9E-6D3F-68A1-48062F6A5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57036ADF-6F07-C716-328F-47EDCF2A5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E0088-17F9-4EE1-B00B-3216198CC287}" type="datetimeFigureOut">
              <a:rPr lang="ru-RU" smtClean="0"/>
              <a:t>02.06.2026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E17B1E4-0652-EAA0-0E9A-7BE9B9E9A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DADFEA80-807C-563A-D5FF-FAE064AE8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E14B-DA2B-4AB8-9B9B-AD96F5DFC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88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DD561664-B4A8-B96B-F2E2-C151BBA48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E0088-17F9-4EE1-B00B-3216198CC287}" type="datetimeFigureOut">
              <a:rPr lang="ru-RU" smtClean="0"/>
              <a:t>02.06.2026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7A4F7A29-181B-C0A1-C82C-FA0D57AC0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3E674BC-2744-1A65-894A-DC4FBC432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E14B-DA2B-4AB8-9B9B-AD96F5DFC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91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A4E1B4D-FCAE-4131-284A-25BD13958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FF382C6-2E26-E831-B933-94AF5BC88E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3FB7D9B2-C784-45E1-88DB-195CF1DA85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47AC24B-F24B-08BD-C22D-4E17859B4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E0088-17F9-4EE1-B00B-3216198CC287}" type="datetimeFigureOut">
              <a:rPr lang="ru-RU" smtClean="0"/>
              <a:t>02.06.2026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F8253E1-71B3-51AF-B4EF-2FC6BCE74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96EBF77-216E-7141-B9C9-82075C4EA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E14B-DA2B-4AB8-9B9B-AD96F5DFC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966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66F684A-246D-31EC-A7EC-543388091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67FDCBD8-3F6E-107E-99A6-70A41DFEEE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3BB76F0-DC68-D6BE-DB1A-1C6DE840F8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1BCCADD-C922-3C2A-83EF-A5ECF9C43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E0088-17F9-4EE1-B00B-3216198CC287}" type="datetimeFigureOut">
              <a:rPr lang="ru-RU" smtClean="0"/>
              <a:t>02.06.2026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F27DD83-B7DE-2E43-18E7-1698925E3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B5D4126-F97D-CF01-2D11-AFC4A1CE6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E14B-DA2B-4AB8-9B9B-AD96F5DFC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306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9C3A980-C571-67B8-2D42-DAB063768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0F0FF56-04D2-AE69-4BF8-61BA07C833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0859B5F-9816-96DF-593A-519518F48A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E0088-17F9-4EE1-B00B-3216198CC287}" type="datetimeFigureOut">
              <a:rPr lang="ru-RU" smtClean="0"/>
              <a:t>02.06.2026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C81B328-E980-BA18-B96B-345550E72D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2E6C79D-3BD5-9D21-E861-A3D35798DB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8E14B-DA2B-4AB8-9B9B-AD96F5DFC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569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="" xmlns:a16="http://schemas.microsoft.com/office/drawing/2014/main" id="{5A59F003-E00A-43F9-91DC-CC54E3B8746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AD608B1-B54B-9CCE-0404-0879FBE7FA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43" t="9091" r="4048"/>
          <a:stretch>
            <a:fillRect/>
          </a:stretch>
        </p:blipFill>
        <p:spPr>
          <a:xfrm>
            <a:off x="20" y="10"/>
            <a:ext cx="12191981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D74A4382-E3AD-430A-9A1F-DFA3E0E77A7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6200000">
            <a:off x="3799865" y="-1524511"/>
            <a:ext cx="4592270" cy="12192001"/>
          </a:xfrm>
          <a:prstGeom prst="rect">
            <a:avLst/>
          </a:prstGeom>
          <a:gradFill>
            <a:gsLst>
              <a:gs pos="35000">
                <a:schemeClr val="tx1">
                  <a:alpha val="46000"/>
                </a:schemeClr>
              </a:gs>
              <a:gs pos="21000">
                <a:schemeClr val="tx1">
                  <a:alpha val="3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9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0F69DD6B-ACEC-504D-94E5-B895F0EC9190}"/>
              </a:ext>
            </a:extLst>
          </p:cNvPr>
          <p:cNvSpPr/>
          <p:nvPr/>
        </p:nvSpPr>
        <p:spPr>
          <a:xfrm>
            <a:off x="404553" y="3091928"/>
            <a:ext cx="9078562" cy="2387600"/>
          </a:xfrm>
          <a:prstGeom prst="round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0" lang="en-US" sz="6600" b="0" i="0" u="none" strike="noStrike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Игра-симулятор</a:t>
            </a:r>
            <a:br>
              <a:rPr kumimoji="0" lang="en-US" sz="6600" b="0" i="0" u="none" strike="noStrike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6600" b="0" i="0" u="none" strike="noStrike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«Мини-мэр»</a:t>
            </a:r>
            <a:endParaRPr lang="en-US" sz="66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="" xmlns:a16="http://schemas.microsoft.com/office/drawing/2014/main" id="{79F40191-0F44-4FD1-82CC-ACB507C14BE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5575039"/>
            <a:ext cx="9785897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1961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="" xmlns:a16="http://schemas.microsoft.com/office/drawing/2014/main" id="{6B5E2835-4E47-45B3-9CFE-732FF7B0547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EC0168A3-8807-5B40-971C-C0F19595A7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489" r="5058" b="-1"/>
          <a:stretch>
            <a:fillRect/>
          </a:stretch>
        </p:blipFill>
        <p:spPr>
          <a:xfrm>
            <a:off x="3242695" y="10"/>
            <a:ext cx="8949307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21" name="Freeform: Shape 20">
            <a:extLst>
              <a:ext uri="{FF2B5EF4-FFF2-40B4-BE49-F238E27FC236}">
                <a16:creationId xmlns="" xmlns:a16="http://schemas.microsoft.com/office/drawing/2014/main" id="{5B45AD5D-AA52-4F7B-9362-576A39AD9E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3" name="Freeform: Shape 22">
            <a:extLst>
              <a:ext uri="{FF2B5EF4-FFF2-40B4-BE49-F238E27FC236}">
                <a16:creationId xmlns="" xmlns:a16="http://schemas.microsoft.com/office/drawing/2014/main" id="{AEDD7960-4866-4399-BEF6-DD1431AB4E3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46F5BA-E857-7A9B-8671-96316D750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5728"/>
          </a:xfrm>
        </p:spPr>
        <p:txBody>
          <a:bodyPr anchor="b">
            <a:normAutofit/>
          </a:bodyPr>
          <a:lstStyle/>
          <a:p>
            <a:r>
              <a:rPr lang="ru-RU" sz="2800" b="1"/>
              <a:t>Кризис 3. Забастовка водителей автобусов.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55D4142C-5077-457F-A6AD-3FECFDB396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7A5F0580-5EE9-419F-96EE-B6529EF6E7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1767403-DE18-7376-6C9E-65A2FBB04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anchor="t">
            <a:normAutofit/>
          </a:bodyPr>
          <a:lstStyle/>
          <a:p>
            <a:r>
              <a:rPr lang="ru-RU" sz="1300" dirty="0"/>
              <a:t>А.  Выполнить требования. Результат: выделить субсидию из бюджета. Казна минус 1 500 000. Ежемесячный расход увеличится на 100 000. Довольство + 15%.</a:t>
            </a:r>
          </a:p>
          <a:p>
            <a:r>
              <a:rPr lang="ru-RU" sz="1300" dirty="0"/>
              <a:t>Б.  Повысить стоимость проезда. Результат: зарплату поднимут сами </a:t>
            </a:r>
            <a:r>
              <a:rPr lang="ru-RU" sz="1300" dirty="0" err="1"/>
              <a:t>исильградцы</a:t>
            </a:r>
            <a:r>
              <a:rPr lang="ru-RU" sz="1300" dirty="0"/>
              <a:t> при покупке билетов. Довольство минус 20%. Инфраструктура +5%.</a:t>
            </a:r>
          </a:p>
          <a:p>
            <a:r>
              <a:rPr lang="ru-RU" sz="1300" dirty="0"/>
              <a:t>В. Уволить зачинщиков. Жестко подавить протест силами полиции. </a:t>
            </a:r>
            <a:r>
              <a:rPr lang="ru-RU" sz="1300" dirty="0" smtClean="0"/>
              <a:t>Р</a:t>
            </a:r>
            <a:r>
              <a:rPr lang="ru-RU" sz="1300" dirty="0" smtClean="0"/>
              <a:t>езультат</a:t>
            </a:r>
            <a:r>
              <a:rPr lang="ru-RU" sz="1300" dirty="0"/>
              <a:t>: казна минус 200 000 ( судебные затраты). Довольство минус 15%. Инфраструктура минус 10% (некому водить автобусы).</a:t>
            </a:r>
          </a:p>
        </p:txBody>
      </p:sp>
    </p:spTree>
    <p:extLst>
      <p:ext uri="{BB962C8B-B14F-4D97-AF65-F5344CB8AC3E}">
        <p14:creationId xmlns:p14="http://schemas.microsoft.com/office/powerpoint/2010/main" val="156623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="" xmlns:a16="http://schemas.microsoft.com/office/drawing/2014/main" id="{6B5E2835-4E47-45B3-9CFE-732FF7B0547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655555D-AB7F-7E40-185F-AFC730FCF5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895" r="-1" b="-1"/>
          <a:stretch>
            <a:fillRect/>
          </a:stretch>
        </p:blipFill>
        <p:spPr>
          <a:xfrm>
            <a:off x="3242695" y="10"/>
            <a:ext cx="8949307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12" name="Freeform: Shape 11">
            <a:extLst>
              <a:ext uri="{FF2B5EF4-FFF2-40B4-BE49-F238E27FC236}">
                <a16:creationId xmlns="" xmlns:a16="http://schemas.microsoft.com/office/drawing/2014/main" id="{5B45AD5D-AA52-4F7B-9362-576A39AD9E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="" xmlns:a16="http://schemas.microsoft.com/office/drawing/2014/main" id="{AEDD7960-4866-4399-BEF6-DD1431AB4E3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2EC5D20-6F0C-3D58-24FF-5466B185F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5728"/>
          </a:xfrm>
        </p:spPr>
        <p:txBody>
          <a:bodyPr anchor="b">
            <a:normAutofit/>
          </a:bodyPr>
          <a:lstStyle/>
          <a:p>
            <a:r>
              <a:rPr lang="ru-RU" sz="1500" b="1" dirty="0"/>
              <a:t>Кризис 4. Экологическая катастрофа на реке. </a:t>
            </a:r>
            <a:br>
              <a:rPr lang="ru-RU" sz="1500" b="1" dirty="0"/>
            </a:br>
            <a:r>
              <a:rPr lang="ru-RU" sz="1500" dirty="0"/>
              <a:t>Местный химзавод тайно слил отходы в городскую реку. Вода в кранах опасно загрязнена.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55D4142C-5077-457F-A6AD-3FECFDB396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7A5F0580-5EE9-419F-96EE-B6529EF6E7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0D6979D-190D-CB7F-4163-D1FCAB2238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sz="1300" dirty="0"/>
              <a:t>А. Оштрафовать завод и очистить реку. Решение: закрыть завод до очистки, направить городские службы на ликвидацию последствий. Казна минус 300 000. Ежемесячный доход падает на 200 000 (завод не платит налог). Довольство + 25%ю</a:t>
            </a:r>
          </a:p>
          <a:p>
            <a:pPr marL="0" indent="0">
              <a:buNone/>
            </a:pPr>
            <a:r>
              <a:rPr lang="ru-RU" sz="1300" dirty="0"/>
              <a:t>Б. Скрыть масштабы. Решение: дать народу дешевые фильтры. Казна – 300 000. Довольство минус 10%. Через два </a:t>
            </a:r>
            <a:r>
              <a:rPr lang="ru-RU" sz="1300" dirty="0" smtClean="0"/>
              <a:t>хода </a:t>
            </a:r>
            <a:r>
              <a:rPr lang="ru-RU" sz="1300" dirty="0"/>
              <a:t>вспыхнет эпидемия ( казна минус 4 000 000, довольство минус 40%).</a:t>
            </a:r>
          </a:p>
          <a:p>
            <a:pPr marL="0" indent="0">
              <a:buNone/>
            </a:pPr>
            <a:r>
              <a:rPr lang="ru-RU" sz="1300" dirty="0"/>
              <a:t>В. Закрыть глаза на проблему в обмен на финансовые выплаты. Казна + 4 000 000. Довольство минус 30%. Инфраструктура минус 15%.</a:t>
            </a:r>
          </a:p>
        </p:txBody>
      </p:sp>
    </p:spTree>
    <p:extLst>
      <p:ext uri="{BB962C8B-B14F-4D97-AF65-F5344CB8AC3E}">
        <p14:creationId xmlns:p14="http://schemas.microsoft.com/office/powerpoint/2010/main" val="26593879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="" xmlns:a16="http://schemas.microsoft.com/office/drawing/2014/main" id="{6B5E2835-4E47-45B3-9CFE-732FF7B0547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FF1CA40-B6A2-1CC6-8150-1C39E4D3F5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628" r="14558" b="1"/>
          <a:stretch>
            <a:fillRect/>
          </a:stretch>
        </p:blipFill>
        <p:spPr>
          <a:xfrm>
            <a:off x="3242695" y="10"/>
            <a:ext cx="8949307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24" name="Freeform: Shape 23">
            <a:extLst>
              <a:ext uri="{FF2B5EF4-FFF2-40B4-BE49-F238E27FC236}">
                <a16:creationId xmlns="" xmlns:a16="http://schemas.microsoft.com/office/drawing/2014/main" id="{5B45AD5D-AA52-4F7B-9362-576A39AD9E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6" name="Freeform: Shape 25">
            <a:extLst>
              <a:ext uri="{FF2B5EF4-FFF2-40B4-BE49-F238E27FC236}">
                <a16:creationId xmlns="" xmlns:a16="http://schemas.microsoft.com/office/drawing/2014/main" id="{AEDD7960-4866-4399-BEF6-DD1431AB4E3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E3F438B-7BA6-BF0F-1AFC-D34345819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5728"/>
          </a:xfrm>
        </p:spPr>
        <p:txBody>
          <a:bodyPr anchor="b">
            <a:normAutofit/>
          </a:bodyPr>
          <a:lstStyle/>
          <a:p>
            <a:r>
              <a:rPr lang="ru-RU" sz="1500" b="1"/>
              <a:t>Кризис 5.Нашествие бродячих собак.</a:t>
            </a:r>
            <a:br>
              <a:rPr lang="ru-RU" sz="1500" b="1"/>
            </a:br>
            <a:r>
              <a:rPr lang="ru-RU" sz="1500" b="1"/>
              <a:t> </a:t>
            </a:r>
            <a:r>
              <a:rPr lang="ru-RU" sz="1500"/>
              <a:t>Жители массово жалуются на стаи агрессивных животных во дворах и около школ.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55D4142C-5077-457F-A6AD-3FECFDB396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7A5F0580-5EE9-419F-96EE-B6529EF6E7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D9D0B8B-4060-3849-3571-9546C1798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sz="1300"/>
              <a:t>А.  Построить современный приют. Решение: гуманный отлов и дальнейшее содержание. Казна минус 2 500 000. Ежемесячный расход увеличится на 50 000. Довольство + 15%.</a:t>
            </a:r>
          </a:p>
          <a:p>
            <a:pPr marL="0" indent="0">
              <a:buNone/>
            </a:pPr>
            <a:r>
              <a:rPr lang="ru-RU" sz="1300"/>
              <a:t>Б. Вызвать службу радикального отлова. Решение: быстро и дешево, но вызовет ярость зоозащитников. Казна минус 300 000. Довольство минус 10% и скандал в СМИ. Инфраструктура + 10% .</a:t>
            </a:r>
          </a:p>
          <a:p>
            <a:pPr marL="0" indent="0">
              <a:buNone/>
            </a:pPr>
            <a:r>
              <a:rPr lang="ru-RU" sz="1300"/>
              <a:t>В. Переложить решение на волонтеров. Решение: выделить небольшой грант и попросить активистов разобраться. Казна минус 100 000. Довольство 0%. Проблема не решена (через ход от укуса собаки пострадает ребенок и довольство сократиться на 25%).</a:t>
            </a:r>
          </a:p>
        </p:txBody>
      </p:sp>
    </p:spTree>
    <p:extLst>
      <p:ext uri="{BB962C8B-B14F-4D97-AF65-F5344CB8AC3E}">
        <p14:creationId xmlns:p14="http://schemas.microsoft.com/office/powerpoint/2010/main" val="2545387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="" xmlns:a16="http://schemas.microsoft.com/office/drawing/2014/main" id="{6B5E2835-4E47-45B3-9CFE-732FF7B0547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6D3FA5F-479D-146E-9ECA-15D11379DC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29"/>
          <a:stretch>
            <a:fillRect/>
          </a:stretch>
        </p:blipFill>
        <p:spPr>
          <a:xfrm>
            <a:off x="4004109" y="10"/>
            <a:ext cx="8187893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25" name="Freeform: Shape 24">
            <a:extLst>
              <a:ext uri="{FF2B5EF4-FFF2-40B4-BE49-F238E27FC236}">
                <a16:creationId xmlns="" xmlns:a16="http://schemas.microsoft.com/office/drawing/2014/main" id="{5B45AD5D-AA52-4F7B-9362-576A39AD9E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7" name="Freeform: Shape 26">
            <a:extLst>
              <a:ext uri="{FF2B5EF4-FFF2-40B4-BE49-F238E27FC236}">
                <a16:creationId xmlns="" xmlns:a16="http://schemas.microsoft.com/office/drawing/2014/main" id="{AEDD7960-4866-4399-BEF6-DD1431AB4E3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473B6EC-977D-1AD2-55C9-995F7501E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760396"/>
            <a:ext cx="3438144" cy="1109793"/>
          </a:xfrm>
        </p:spPr>
        <p:txBody>
          <a:bodyPr anchor="b">
            <a:normAutofit/>
          </a:bodyPr>
          <a:lstStyle/>
          <a:p>
            <a:r>
              <a:rPr lang="ru-RU" sz="1500" b="1" dirty="0"/>
              <a:t>Кризис 6. Обрушение старого моста.</a:t>
            </a:r>
            <a:r>
              <a:rPr lang="ru-RU" sz="1500" dirty="0"/>
              <a:t/>
            </a:r>
            <a:br>
              <a:rPr lang="ru-RU" sz="1500" dirty="0"/>
            </a:br>
            <a:r>
              <a:rPr lang="ru-RU" sz="1500" dirty="0"/>
              <a:t> Главный мост, соединяющий два берега, признан аварийным и закрыт.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55D4142C-5077-457F-A6AD-3FECFDB396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7A5F0580-5EE9-419F-96EE-B6529EF6E7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0997FA3-529E-3E71-0857-281254A2DB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443480"/>
            <a:ext cx="3438906" cy="401507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sz="1400" dirty="0"/>
              <a:t>А.  </a:t>
            </a:r>
            <a:r>
              <a:rPr lang="ru-RU" sz="1600" dirty="0"/>
              <a:t>Капитальный ремонт. Решение: нанять надежного подрядчика для быстрой реконструкции. Казна минус 5 000 000. Инфраструктура +20%. Довольство +10%.</a:t>
            </a:r>
          </a:p>
          <a:p>
            <a:pPr marL="0" indent="0">
              <a:buNone/>
            </a:pPr>
            <a:r>
              <a:rPr lang="ru-RU" sz="1600" dirty="0"/>
              <a:t>Б.  Косметический ремонт. Решение: покрасить и залатать дыры, открыть движение только для легковых авто. Казна – 1 000 000. Инфраструктура = 5%. Довольство минус 5% из-за пробок.</a:t>
            </a:r>
          </a:p>
          <a:p>
            <a:pPr marL="0" indent="0">
              <a:buNone/>
            </a:pPr>
            <a:r>
              <a:rPr lang="ru-RU" sz="1600" dirty="0"/>
              <a:t>В. Оставить мост закрытым. Решение: казна 0. Инфраструктура минус 15%. Довольство – 25%.</a:t>
            </a:r>
          </a:p>
        </p:txBody>
      </p:sp>
    </p:spTree>
    <p:extLst>
      <p:ext uri="{BB962C8B-B14F-4D97-AF65-F5344CB8AC3E}">
        <p14:creationId xmlns:p14="http://schemas.microsoft.com/office/powerpoint/2010/main" val="640303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="" xmlns:a16="http://schemas.microsoft.com/office/drawing/2014/main" id="{6B5E2835-4E47-45B3-9CFE-732FF7B0547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F363B4AB-08B6-ABE4-87E7-BB022FE1BCC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730" r="9867"/>
          <a:stretch>
            <a:fillRect/>
          </a:stretch>
        </p:blipFill>
        <p:spPr>
          <a:xfrm>
            <a:off x="3657600" y="10"/>
            <a:ext cx="8534402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12" name="Freeform: Shape 11">
            <a:extLst>
              <a:ext uri="{FF2B5EF4-FFF2-40B4-BE49-F238E27FC236}">
                <a16:creationId xmlns="" xmlns:a16="http://schemas.microsoft.com/office/drawing/2014/main" id="{5B45AD5D-AA52-4F7B-9362-576A39AD9E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="" xmlns:a16="http://schemas.microsoft.com/office/drawing/2014/main" id="{AEDD7960-4866-4399-BEF6-DD1431AB4E3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4F9B3C1-5B46-51A8-00B5-30841B752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916687"/>
            <a:ext cx="3438144" cy="1370329"/>
          </a:xfrm>
        </p:spPr>
        <p:txBody>
          <a:bodyPr anchor="b">
            <a:normAutofit/>
          </a:bodyPr>
          <a:lstStyle/>
          <a:p>
            <a:r>
              <a:rPr lang="ru-RU" sz="1500" dirty="0"/>
              <a:t> </a:t>
            </a:r>
            <a:r>
              <a:rPr lang="ru-RU" sz="1500" b="1" dirty="0"/>
              <a:t>Кризис 7. Аномальный снегопад. </a:t>
            </a:r>
            <a:r>
              <a:rPr lang="ru-RU" sz="1500" dirty="0"/>
              <a:t/>
            </a:r>
            <a:br>
              <a:rPr lang="ru-RU" sz="1500" dirty="0"/>
            </a:br>
            <a:r>
              <a:rPr lang="ru-RU" sz="1500" dirty="0"/>
              <a:t>За выходные выпала трехмесячная норма снега. Город полностью заблокирован, спецтехника не справляется.</a:t>
            </a:r>
            <a:br>
              <a:rPr lang="ru-RU" sz="1500" dirty="0"/>
            </a:br>
            <a:endParaRPr lang="ru-RU" sz="1500" dirty="0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55D4142C-5077-457F-A6AD-3FECFDB396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7A5F0580-5EE9-419F-96EE-B6529EF6E7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797E64B-F351-482E-763C-DB4DC0BAC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645206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sz="1600" dirty="0"/>
              <a:t>А. Арендовать дополнительную технику. Решение: привлечь частные компании для уборки. Казна минус 1 200 000. Довольство + 15%.</a:t>
            </a:r>
          </a:p>
          <a:p>
            <a:pPr marL="0" indent="0">
              <a:buNone/>
            </a:pPr>
            <a:r>
              <a:rPr lang="ru-RU" sz="1600" dirty="0"/>
              <a:t>Б. Объявить субботник. Решение: попросить помощи у </a:t>
            </a:r>
            <a:r>
              <a:rPr lang="ru-RU" sz="1600" dirty="0" err="1"/>
              <a:t>исильградцев</a:t>
            </a:r>
            <a:r>
              <a:rPr lang="ru-RU" sz="1600" dirty="0"/>
              <a:t>. Казана минус 200 00- на лопаты для горожан и чай. Довольство минус 10%. Инфраструктура минус 5%.</a:t>
            </a:r>
          </a:p>
          <a:p>
            <a:pPr marL="0" indent="0">
              <a:buNone/>
            </a:pPr>
            <a:r>
              <a:rPr lang="ru-RU" sz="1600" dirty="0"/>
              <a:t>В. Ждать потепления. Решение: казна 0. Довольство минус 30%. Инфраструктура минус 15%. Город стоит, а весной возникает риск подтопления и предварительный расход 2 000 000.</a:t>
            </a:r>
          </a:p>
        </p:txBody>
      </p:sp>
    </p:spTree>
    <p:extLst>
      <p:ext uri="{BB962C8B-B14F-4D97-AF65-F5344CB8AC3E}">
        <p14:creationId xmlns:p14="http://schemas.microsoft.com/office/powerpoint/2010/main" val="4913421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9">
            <a:extLst>
              <a:ext uri="{FF2B5EF4-FFF2-40B4-BE49-F238E27FC236}">
                <a16:creationId xmlns="" xmlns:a16="http://schemas.microsoft.com/office/drawing/2014/main" id="{D009D6D5-DAC2-4A8B-A17A-E206B9012D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F656384-A3A7-87AB-1721-0C77927C5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807305"/>
          </a:xfrm>
        </p:spPr>
        <p:txBody>
          <a:bodyPr>
            <a:normAutofit/>
          </a:bodyPr>
          <a:lstStyle/>
          <a:p>
            <a:r>
              <a:rPr lang="ru-RU" sz="2400" b="1" dirty="0"/>
              <a:t>Кризис 8. Коррупционный скандал в </a:t>
            </a:r>
            <a:r>
              <a:rPr lang="ru-RU" sz="2400" b="1" dirty="0" err="1"/>
              <a:t>депортаменте</a:t>
            </a:r>
            <a:r>
              <a:rPr lang="ru-RU" sz="2400" b="1" dirty="0"/>
              <a:t> ЖКХ.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Глава </a:t>
            </a:r>
            <a:r>
              <a:rPr lang="ru-RU" sz="2400" dirty="0" smtClean="0"/>
              <a:t>департамента </a:t>
            </a:r>
            <a:r>
              <a:rPr lang="ru-RU" sz="2400" dirty="0"/>
              <a:t>пойман на взятке при ремонте дорог. Тень может упасть на вас лично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16C11C1-190C-13E3-6EC9-8C473DD7B4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394" y="2333297"/>
            <a:ext cx="4774427" cy="42888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/>
              <a:t>А. Уволить и инициировать аудит. Решение: сдать зама следствию и нанять независимых проверяющих. Решение: казна минус 500 000. Ежемесячный доход снизится на 100 000. Довольство +15%.</a:t>
            </a:r>
          </a:p>
          <a:p>
            <a:pPr marL="0" indent="0">
              <a:buNone/>
            </a:pPr>
            <a:r>
              <a:rPr lang="ru-RU" sz="1800" dirty="0"/>
              <a:t>Б. Не дать ход делу. Решение: тихо провести чиновника не освящая дело в СМИ. Казна минус 1 000 000 на связанные с делом расходы. Довольство минус 10%.</a:t>
            </a:r>
          </a:p>
          <a:p>
            <a:pPr marL="0" indent="0">
              <a:buNone/>
            </a:pPr>
            <a:r>
              <a:rPr lang="ru-RU" sz="1800" dirty="0"/>
              <a:t>В. Обвинить оппозицию. Решение: довольство минус 20%. Подрыв личного авторитета как мэра </a:t>
            </a:r>
            <a:r>
              <a:rPr lang="ru-RU" sz="1800" dirty="0" err="1"/>
              <a:t>Исильграда</a:t>
            </a:r>
            <a:r>
              <a:rPr lang="ru-RU" sz="1800" dirty="0"/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D25D9F3-EB46-21C4-DE08-9789281780D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5670" r="35420"/>
          <a:stretch>
            <a:fillRect/>
          </a:stretch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495644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="" xmlns:a16="http://schemas.microsoft.com/office/drawing/2014/main" id="{F13C74B1-5B17-4795-BED0-7140497B445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DAA78C-63E6-00CD-A26E-05B981D46A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ru-RU" sz="2200" b="1" dirty="0"/>
              <a:t>Кризис 9. Забастовка учителей и закрытие школ. 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Педагоги требуют повышение заработной платы и улучшение условий труда, иначе они не выйдут на работу.</a:t>
            </a:r>
          </a:p>
        </p:txBody>
      </p:sp>
      <p:sp>
        <p:nvSpPr>
          <p:cNvPr id="19" name="sketchy line">
            <a:extLst>
              <a:ext uri="{FF2B5EF4-FFF2-40B4-BE49-F238E27FC236}">
                <a16:creationId xmlns="" xmlns:a16="http://schemas.microsoft.com/office/drawing/2014/main" id="{D4974D33-8DC5-464E-8C6D-BE58F0669C1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=""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A41F170-5B57-55A1-729A-02D82511CB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623570"/>
            <a:ext cx="4243589" cy="3531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/>
              <a:t>А. Выполнить требование и обновить школы. Решение: казна минус 2 500 000. Ежемесячный расход увеличится на 150 000. Довольство + 25%.</a:t>
            </a:r>
          </a:p>
          <a:p>
            <a:pPr marL="0" indent="0">
              <a:buNone/>
            </a:pPr>
            <a:r>
              <a:rPr lang="ru-RU" sz="1800" dirty="0"/>
              <a:t>Б. Ввести дистанционное обучение. Решение: перевести школу онлайн ради сокращения затрат и снижение нагрузки на учителя. Казна минус 300 000. Ежемесячный расход уменьшится на 50 000. Довольство минус 25%. Родители в ярости.</a:t>
            </a:r>
          </a:p>
          <a:p>
            <a:pPr marL="0" indent="0">
              <a:buNone/>
            </a:pPr>
            <a:r>
              <a:rPr lang="ru-RU" sz="1800" dirty="0"/>
              <a:t>В. Пригрозить лишением лицензии. Казна 0. Довольство минус 15%. Инфраструктура минус 30%. Массовое увольнение педагогов по собственному желанию.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08DA1CCB-732A-31FE-5772-3BFED16D4B8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414" r="18165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769344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="" xmlns:a16="http://schemas.microsoft.com/office/drawing/2014/main" id="{F13C74B1-5B17-4795-BED0-7140497B445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CA21DB-B9E6-8066-11E9-9B5C5998D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ru-RU" sz="2200" b="1" dirty="0"/>
              <a:t>Кризис 10. Застройка городского парка. 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Парк любим горожанами, но не в лучшем состоянии, застройщик хочет выкупить его для строительства элитного ЖК.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="" xmlns:a16="http://schemas.microsoft.com/office/drawing/2014/main" id="{D4974D33-8DC5-464E-8C6D-BE58F0669C1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=""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DEC613C-A702-4F78-8D9D-6DF2AE8402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/>
              <a:t>А. продать землю застройщику. Решение: отдать землю в замен на </a:t>
            </a:r>
            <a:r>
              <a:rPr lang="ru-RU" sz="1800" dirty="0" smtClean="0"/>
              <a:t>огромные </a:t>
            </a:r>
            <a:r>
              <a:rPr lang="ru-RU" sz="1800" dirty="0"/>
              <a:t>инвестиции. Казна + 6 000 000. Ежемесячный доход увеличится на 200 000. Довольство минус 35%. Инфраструктура минус 20% потеря зеленых «легких» </a:t>
            </a:r>
            <a:r>
              <a:rPr lang="ru-RU" sz="1800" dirty="0" err="1"/>
              <a:t>Исильграда</a:t>
            </a:r>
            <a:r>
              <a:rPr lang="ru-RU" sz="1800" dirty="0"/>
              <a:t>.</a:t>
            </a:r>
          </a:p>
          <a:p>
            <a:pPr marL="0" indent="0">
              <a:buNone/>
            </a:pPr>
            <a:r>
              <a:rPr lang="ru-RU" sz="1800" dirty="0"/>
              <a:t>Б. Реконструкция парка за счет города. Решение: отказать застройщику и выделить бюджетные средства на благоустройство. Казна минус 300 000. Инфраструктура + 20%. Довольство +25% жители в восторге от обновленного места отдыха.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6F5CC22-1FE5-52EB-647A-C62DD13754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5216" r="8364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936346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7B77FA5A-315C-5E02-4023-DAB5F6966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77BBA52-ABAA-5433-54F0-602EEDA37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805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Вот и подошел к концу ваш срок на посту мэра. Какое же звание вам удалось получить в соответствии с вашими результатами?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E4EC2100-3E76-321F-8E27-71FEA8262A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2038098"/>
              </p:ext>
            </p:extLst>
          </p:nvPr>
        </p:nvGraphicFramePr>
        <p:xfrm>
          <a:off x="838200" y="2740025"/>
          <a:ext cx="10515600" cy="379476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03120">
                  <a:extLst>
                    <a:ext uri="{9D8B030D-6E8A-4147-A177-3AD203B41FA5}">
                      <a16:colId xmlns="" xmlns:a16="http://schemas.microsoft.com/office/drawing/2014/main" val="2973927469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1044638706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3553656992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3343184837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425313008"/>
                    </a:ext>
                  </a:extLst>
                </a:gridCol>
              </a:tblGrid>
              <a:tr h="1234446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Звание «Народный мэр»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Звание «Железная рука»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Звание «Крепкий хозяйственник»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Звание «Акула капитализма»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Звание «Мастер компромиссов»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206466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Получает тот, кто завершил игру с уровнем Довольства жителей </a:t>
                      </a:r>
                      <a:r>
                        <a:rPr lang="ru-RU" dirty="0" err="1"/>
                        <a:t>Исильграда</a:t>
                      </a:r>
                      <a:r>
                        <a:rPr lang="ru-RU" dirty="0"/>
                        <a:t> выше 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Получает тот, кто использует самые жесткие или непопулярные решения (варианты «В» в кризисах), удержав Довольство на грани 20%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Получает тот, кому удалось достичь наиболее высокие показатели Инфраструктуры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Получает тот, кому удалось накопить более 20 000 в казне к концу 10 кризиса.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Получает тот игрок, кому удалось сохранить все показатели в идеальном балансе ( от 50% до 70%).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43714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29610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="" xmlns:a16="http://schemas.microsoft.com/office/drawing/2014/main" id="{2172A0AC-3DCE-4672-BCAF-28FEF91F602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AE6F1C77-EDC9-4C5F-8C1C-62DD46BDA3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E1549CB8-A265-AAB1-FCC1-5DD470C202C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</a:blip>
          <a:srcRect l="12674" r="18016"/>
          <a:stretch>
            <a:fillRect/>
          </a:stretch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BFC0B62-C50A-9D9C-7321-BFB9D361DA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406" y="226337"/>
            <a:ext cx="5450186" cy="595062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 что же, мой друг! Теперь ты узнал, что быть мэром это очень большая ответственность. </a:t>
            </a:r>
          </a:p>
          <a:p>
            <a:pPr marL="0" indent="0">
              <a:buNone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Каждое решение влияет на массу судеб. Бюджет города – дело не простое. Главное грамотно им распорядиться. Надеюсь, благодаря тебе, </a:t>
            </a:r>
            <a:r>
              <a:rPr lang="ru-RU" sz="2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Исильград</a:t>
            </a: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станет еще более успешным и процветающим городом. И каждый его житель будет заботится о его благополучии.</a:t>
            </a:r>
          </a:p>
          <a:p>
            <a:pPr marL="0" indent="0">
              <a:buNone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Спасибо, что помог мне присмотреть за </a:t>
            </a:r>
            <a:r>
              <a:rPr lang="ru-RU" sz="2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Исильградом</a:t>
            </a: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Кто знает, может именно ты сменишь меня на посту мэра. Удачи тебе! Пусть знания, что ты приобрел станут твоим инструментом для достижения успеха.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7B5834D-2F76-9F0A-8F9F-3D4F68FCDF6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665" r="-1" b="20276"/>
          <a:stretch>
            <a:fillRect/>
          </a:stretch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62824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9">
            <a:extLst>
              <a:ext uri="{FF2B5EF4-FFF2-40B4-BE49-F238E27FC236}">
                <a16:creationId xmlns="" xmlns:a16="http://schemas.microsoft.com/office/drawing/2014/main" id="{2C61293E-6EBE-43EF-A52C-9BEBFD7679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5B785B1-DB3F-C74D-6BFC-9E12E44C282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1" b="1709"/>
          <a:stretch>
            <a:fillRect/>
          </a:stretch>
        </p:blipFill>
        <p:spPr>
          <a:xfrm>
            <a:off x="1" y="10"/>
            <a:ext cx="4590106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5" name="sketchy line">
            <a:extLst>
              <a:ext uri="{FF2B5EF4-FFF2-40B4-BE49-F238E27FC236}">
                <a16:creationId xmlns="" xmlns:a16="http://schemas.microsoft.com/office/drawing/2014/main" id="{21540236-BFD5-4A9D-8840-4703E7F7682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297762" y="2374947"/>
            <a:ext cx="4243589" cy="18288"/>
          </a:xfrm>
          <a:custGeom>
            <a:avLst/>
            <a:gdLst>
              <a:gd name="csX0" fmla="*/ 0 w 4243589"/>
              <a:gd name="csY0" fmla="*/ 0 h 18288"/>
              <a:gd name="csX1" fmla="*/ 478919 w 4243589"/>
              <a:gd name="csY1" fmla="*/ 0 h 18288"/>
              <a:gd name="csX2" fmla="*/ 957839 w 4243589"/>
              <a:gd name="csY2" fmla="*/ 0 h 18288"/>
              <a:gd name="csX3" fmla="*/ 1521630 w 4243589"/>
              <a:gd name="csY3" fmla="*/ 0 h 18288"/>
              <a:gd name="csX4" fmla="*/ 2212729 w 4243589"/>
              <a:gd name="csY4" fmla="*/ 0 h 18288"/>
              <a:gd name="csX5" fmla="*/ 2734084 w 4243589"/>
              <a:gd name="csY5" fmla="*/ 0 h 18288"/>
              <a:gd name="csX6" fmla="*/ 3255439 w 4243589"/>
              <a:gd name="csY6" fmla="*/ 0 h 18288"/>
              <a:gd name="csX7" fmla="*/ 4243589 w 4243589"/>
              <a:gd name="csY7" fmla="*/ 0 h 18288"/>
              <a:gd name="csX8" fmla="*/ 4243589 w 4243589"/>
              <a:gd name="csY8" fmla="*/ 18288 h 18288"/>
              <a:gd name="csX9" fmla="*/ 3594926 w 4243589"/>
              <a:gd name="csY9" fmla="*/ 18288 h 18288"/>
              <a:gd name="csX10" fmla="*/ 3073571 w 4243589"/>
              <a:gd name="csY10" fmla="*/ 18288 h 18288"/>
              <a:gd name="csX11" fmla="*/ 2552216 w 4243589"/>
              <a:gd name="csY11" fmla="*/ 18288 h 18288"/>
              <a:gd name="csX12" fmla="*/ 1903553 w 4243589"/>
              <a:gd name="csY12" fmla="*/ 18288 h 18288"/>
              <a:gd name="csX13" fmla="*/ 1212454 w 4243589"/>
              <a:gd name="csY13" fmla="*/ 18288 h 18288"/>
              <a:gd name="csX14" fmla="*/ 733535 w 4243589"/>
              <a:gd name="csY14" fmla="*/ 18288 h 18288"/>
              <a:gd name="csX15" fmla="*/ 0 w 4243589"/>
              <a:gd name="csY15" fmla="*/ 18288 h 18288"/>
              <a:gd name="csX16" fmla="*/ 0 w 4243589"/>
              <a:gd name="csY16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=""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7" name="Объект 2">
            <a:extLst>
              <a:ext uri="{FF2B5EF4-FFF2-40B4-BE49-F238E27FC236}">
                <a16:creationId xmlns="" xmlns:a16="http://schemas.microsoft.com/office/drawing/2014/main" id="{14E7BEDA-E51D-D46F-C350-9E97B2E0D67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099819"/>
              </p:ext>
            </p:extLst>
          </p:nvPr>
        </p:nvGraphicFramePr>
        <p:xfrm>
          <a:off x="4327555" y="597529"/>
          <a:ext cx="7541537" cy="5539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6048FE7-ECAB-0A17-7B72-C3F93513BA71}"/>
              </a:ext>
            </a:extLst>
          </p:cNvPr>
          <p:cNvSpPr txBox="1"/>
          <p:nvPr/>
        </p:nvSpPr>
        <p:spPr>
          <a:xfrm>
            <a:off x="8999146" y="6174463"/>
            <a:ext cx="3085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i="1" dirty="0"/>
              <a:t>П.С. Мэр города </a:t>
            </a:r>
            <a:r>
              <a:rPr lang="ru-RU" i="1" dirty="0" err="1"/>
              <a:t>Исильград</a:t>
            </a:r>
            <a:r>
              <a:rPr lang="ru-RU" i="1" dirty="0"/>
              <a:t> Павел Андреевич</a:t>
            </a:r>
          </a:p>
        </p:txBody>
      </p:sp>
    </p:spTree>
    <p:extLst>
      <p:ext uri="{BB962C8B-B14F-4D97-AF65-F5344CB8AC3E}">
        <p14:creationId xmlns:p14="http://schemas.microsoft.com/office/powerpoint/2010/main" val="3138104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Slide Background">
            <a:extLst>
              <a:ext uri="{FF2B5EF4-FFF2-40B4-BE49-F238E27FC236}">
                <a16:creationId xmlns="" xmlns:a16="http://schemas.microsoft.com/office/drawing/2014/main" id="{C0763A76-9F1C-4FC5-82B7-DD475DA461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-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5" name="Rectangle 11">
            <a:extLst>
              <a:ext uri="{FF2B5EF4-FFF2-40B4-BE49-F238E27FC236}">
                <a16:creationId xmlns="" xmlns:a16="http://schemas.microsoft.com/office/drawing/2014/main" id="{E81BF4F6-F2CF-4984-9D14-D6966D92F99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0"/>
            <a:ext cx="8522446" cy="2285999"/>
          </a:xfrm>
          <a:prstGeom prst="rect">
            <a:avLst/>
          </a:prstGeom>
          <a:ln>
            <a:noFill/>
          </a:ln>
          <a:effectLst>
            <a:outerShdw blurRad="596900" dist="304800" dir="7140000" sx="90000" sy="90000" algn="t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97A762F-37FF-F717-27C7-6F0124516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3" y="350196"/>
            <a:ext cx="4646904" cy="1624520"/>
          </a:xfrm>
        </p:spPr>
        <p:txBody>
          <a:bodyPr anchor="ctr">
            <a:normAutofit/>
          </a:bodyPr>
          <a:lstStyle/>
          <a:p>
            <a:r>
              <a:rPr lang="ru-RU" sz="3700" dirty="0"/>
              <a:t>Для начала, вот тебе пара интересных фактов.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2AE9A6E-2D2A-1C8B-4F62-0F73352EAE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802" y="2743200"/>
            <a:ext cx="4646905" cy="3613149"/>
          </a:xfrm>
        </p:spPr>
        <p:txBody>
          <a:bodyPr anchor="ctr"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1900" dirty="0"/>
              <a:t>Слово «бюджет» пришло к нам из </a:t>
            </a:r>
            <a:r>
              <a:rPr lang="ru-RU" sz="1900" dirty="0" err="1"/>
              <a:t>старонормандского</a:t>
            </a:r>
            <a:r>
              <a:rPr lang="ru-RU" sz="1900" dirty="0"/>
              <a:t> языка и переводится дословно как – кошелек или мешочек.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900" dirty="0"/>
              <a:t>Для бюджета критично как состояние дефицита, так и профицита. Они оба говорят о том, что с распределением и пополнением бюджета что-то не то.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900" dirty="0"/>
              <a:t>Навыки составления и планирования бюджета, являются необходимыми для современного человека и гражданина.</a:t>
            </a:r>
          </a:p>
          <a:p>
            <a:pPr marL="0" indent="0">
              <a:buNone/>
            </a:pPr>
            <a:endParaRPr lang="ru-RU" sz="1900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E5133CC-1BEE-4EDD-B5D7-F4E73CACAA1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474" b="22516"/>
          <a:stretch>
            <a:fillRect/>
          </a:stretch>
        </p:blipFill>
        <p:spPr>
          <a:xfrm>
            <a:off x="6096000" y="1"/>
            <a:ext cx="6102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168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42">
            <a:extLst>
              <a:ext uri="{FF2B5EF4-FFF2-40B4-BE49-F238E27FC236}">
                <a16:creationId xmlns="" xmlns:a16="http://schemas.microsoft.com/office/drawing/2014/main" id="{2172A0AC-3DCE-4672-BCAF-28FEF91F602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AE6F1C77-EDC9-4C5F-8C1C-62DD46BDA3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39DCFCC4-8B1F-3122-B262-7D0EC245F52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</a:blip>
          <a:srcRect l="12674" r="18016"/>
          <a:stretch>
            <a:fillRect/>
          </a:stretch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8A10874-A23D-D772-2FDB-1BA305E901B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07"/>
          <a:stretch>
            <a:fillRect/>
          </a:stretch>
        </p:blipFill>
        <p:spPr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graphicFrame>
        <p:nvGraphicFramePr>
          <p:cNvPr id="7" name="Объект 2">
            <a:extLst>
              <a:ext uri="{FF2B5EF4-FFF2-40B4-BE49-F238E27FC236}">
                <a16:creationId xmlns="" xmlns:a16="http://schemas.microsoft.com/office/drawing/2014/main" id="{5B33D746-27E6-3C5D-91BE-3BD08A2385F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0357650"/>
              </p:ext>
            </p:extLst>
          </p:nvPr>
        </p:nvGraphicFramePr>
        <p:xfrm>
          <a:off x="838200" y="2219785"/>
          <a:ext cx="4619621" cy="39571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885893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2F6B7BE-B7E8-0DC5-F91F-7695EB374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Из чего состоит бюджет </a:t>
            </a:r>
            <a:r>
              <a:rPr lang="ru-RU" dirty="0" err="1"/>
              <a:t>Исильграда</a:t>
            </a:r>
            <a:r>
              <a:rPr lang="ru-RU" dirty="0"/>
              <a:t>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4D7AD0E-492A-F5BE-2EE3-8BEEB16512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048" y="2109457"/>
            <a:ext cx="3372558" cy="4067506"/>
          </a:xfrm>
        </p:spPr>
        <p:txBody>
          <a:bodyPr/>
          <a:lstStyle/>
          <a:p>
            <a:pPr marL="0" indent="0" algn="r">
              <a:buNone/>
            </a:pPr>
            <a:r>
              <a:rPr lang="ru-RU" u="sng" dirty="0"/>
              <a:t>Статьи дохода</a:t>
            </a:r>
          </a:p>
          <a:p>
            <a:pPr marL="0" indent="0" algn="r">
              <a:buNone/>
            </a:pPr>
            <a:r>
              <a:rPr lang="ru-RU" dirty="0"/>
              <a:t>Налоги</a:t>
            </a:r>
          </a:p>
          <a:p>
            <a:pPr marL="0" indent="0" algn="r">
              <a:buNone/>
            </a:pPr>
            <a:r>
              <a:rPr lang="ru-RU" dirty="0"/>
              <a:t>Неналоговые доходы</a:t>
            </a:r>
          </a:p>
          <a:p>
            <a:pPr marL="0" indent="0" algn="r">
              <a:buNone/>
            </a:pPr>
            <a:r>
              <a:rPr lang="ru-RU" dirty="0" smtClean="0"/>
              <a:t>Безвозмездные </a:t>
            </a:r>
            <a:r>
              <a:rPr lang="ru-RU" dirty="0"/>
              <a:t>платежи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4492CB9-572D-8245-F7A8-F83A15D332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8606" y="1973178"/>
            <a:ext cx="4350619" cy="45196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C06D7BAC-09E6-4583-2F47-B76C74C4A3BA}"/>
              </a:ext>
            </a:extLst>
          </p:cNvPr>
          <p:cNvSpPr txBox="1"/>
          <p:nvPr/>
        </p:nvSpPr>
        <p:spPr>
          <a:xfrm>
            <a:off x="8093799" y="1973178"/>
            <a:ext cx="261645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/>
              <a:t>Статьи расхода</a:t>
            </a:r>
          </a:p>
          <a:p>
            <a:r>
              <a:rPr lang="ru-RU" sz="2800" dirty="0"/>
              <a:t>Образование</a:t>
            </a:r>
          </a:p>
          <a:p>
            <a:r>
              <a:rPr lang="ru-RU" sz="2800" dirty="0"/>
              <a:t>ЖКХ</a:t>
            </a:r>
          </a:p>
          <a:p>
            <a:r>
              <a:rPr lang="ru-RU" sz="2800" dirty="0"/>
              <a:t>Культура</a:t>
            </a:r>
          </a:p>
          <a:p>
            <a:r>
              <a:rPr lang="ru-RU" sz="2800" dirty="0"/>
              <a:t>Социальная поддержка</a:t>
            </a:r>
          </a:p>
          <a:p>
            <a:r>
              <a:rPr lang="ru-RU" sz="2800" dirty="0"/>
              <a:t>Физическая культура и спорт</a:t>
            </a:r>
          </a:p>
        </p:txBody>
      </p:sp>
    </p:spTree>
    <p:extLst>
      <p:ext uri="{BB962C8B-B14F-4D97-AF65-F5344CB8AC3E}">
        <p14:creationId xmlns:p14="http://schemas.microsoft.com/office/powerpoint/2010/main" val="2895131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="" xmlns:a16="http://schemas.microsoft.com/office/drawing/2014/main" id="{2172A0AC-3DCE-4672-BCAF-28FEF91F602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AE6F1C77-EDC9-4C5F-8C1C-62DD46BDA3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1FA1767-0D66-4E77-E21A-538AA2E165D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</a:blip>
          <a:srcRect l="12674" r="18016"/>
          <a:stretch>
            <a:fillRect/>
          </a:stretch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2AACF1A-0F66-B6E2-3F9A-D3B052B3FA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032" y="688064"/>
            <a:ext cx="5113789" cy="54889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Каждому из вас предстоит  преодолеть 10  кризисных </a:t>
            </a:r>
            <a:r>
              <a:rPr lang="ru-RU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ситуаций, </a:t>
            </a:r>
            <a:r>
              <a:rPr lang="ru-RU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которыми вы столкнулись будучи мэром города </a:t>
            </a:r>
            <a:r>
              <a:rPr lang="ru-RU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Исильграда</a:t>
            </a:r>
            <a:r>
              <a:rPr lang="ru-RU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Выбирая решение, ответы заносите с сводную таблицу, которая поможет вам понимать свои перспективы на данном посту.</a:t>
            </a:r>
          </a:p>
          <a:p>
            <a:pPr marL="0" indent="0">
              <a:buNone/>
            </a:pPr>
            <a:endParaRPr lang="ru-RU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того какой вариант выхода из кризиса  вы выберете будет зависеть останетесь ли мы мэром либо будете </a:t>
            </a:r>
            <a:r>
              <a:rPr lang="ru-RU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вынуждены </a:t>
            </a:r>
            <a:r>
              <a:rPr lang="ru-RU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уйти в отставку. Давайте узнаем какое знание мэра будет вами достигнуто!</a:t>
            </a:r>
          </a:p>
          <a:p>
            <a:pPr marL="0" indent="0">
              <a:buNone/>
            </a:pPr>
            <a:endParaRPr lang="ru-RU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Принимайте верные решения и пусть удача сопутствует вам!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15512A7-F5ED-E791-7C13-4CE3F02B42B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665" r="-1" b="20276"/>
          <a:stretch>
            <a:fillRect/>
          </a:stretch>
        </p:blipFill>
        <p:spPr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87998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F56BB8A-2F5F-482A-7A95-3F75BE3256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202" y="90535"/>
            <a:ext cx="6569797" cy="66633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BE3CBB3-D10D-E8BF-A302-B879EF682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140" y="365126"/>
            <a:ext cx="4906978" cy="676024"/>
          </a:xfrm>
        </p:spPr>
        <p:txBody>
          <a:bodyPr>
            <a:normAutofit fontScale="90000"/>
          </a:bodyPr>
          <a:lstStyle/>
          <a:p>
            <a:pPr marL="228600" marR="0" lvl="0" indent="-2286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 panose="020B0502040204020203" pitchFamily="34" charset="0"/>
                <a:ea typeface="+mn-ea"/>
                <a:cs typeface="+mn-cs"/>
              </a:rPr>
              <a:t>Базовые параметры </a:t>
            </a:r>
            <a:r>
              <a:rPr kumimoji="0" lang="ru-RU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 panose="020B0502040204020203" pitchFamily="34" charset="0"/>
                <a:ea typeface="+mn-ea"/>
                <a:cs typeface="+mn-cs"/>
              </a:rPr>
              <a:t>Исильграда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 panose="020B0502040204020203" pitchFamily="34" charset="0"/>
                <a:ea typeface="+mn-ea"/>
                <a:cs typeface="+mn-cs"/>
              </a:rPr>
              <a:t>.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F3939C7-2809-9791-277C-CB965D6100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208" y="1158844"/>
            <a:ext cx="4399984" cy="533403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/>
              <a:t>Каждый из вас имеет стартовый баланс ресурсов:</a:t>
            </a:r>
          </a:p>
          <a:p>
            <a:pPr marL="0" indent="0">
              <a:buNone/>
            </a:pPr>
            <a:r>
              <a:rPr lang="ru-RU" dirty="0"/>
              <a:t>Казна – 10 000 000</a:t>
            </a:r>
          </a:p>
          <a:p>
            <a:pPr marL="0" indent="0">
              <a:buNone/>
            </a:pPr>
            <a:r>
              <a:rPr lang="ru-RU" dirty="0"/>
              <a:t>Довольство жителей : 50 %</a:t>
            </a:r>
          </a:p>
          <a:p>
            <a:pPr marL="0" indent="0">
              <a:buNone/>
            </a:pPr>
            <a:r>
              <a:rPr lang="ru-RU" dirty="0"/>
              <a:t>Инфраструктура – 50%</a:t>
            </a:r>
          </a:p>
          <a:p>
            <a:pPr marL="0" indent="0">
              <a:buNone/>
            </a:pPr>
            <a:r>
              <a:rPr lang="ru-RU" dirty="0"/>
              <a:t>Налоги – 10% базовая ставка в </a:t>
            </a:r>
            <a:r>
              <a:rPr lang="ru-RU" dirty="0" err="1"/>
              <a:t>Исильграде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/>
              <a:t>Каждый ход (месяц) </a:t>
            </a:r>
            <a:r>
              <a:rPr lang="ru-RU" b="1" dirty="0" err="1"/>
              <a:t>расчитывается</a:t>
            </a:r>
            <a:r>
              <a:rPr lang="ru-RU" b="1" dirty="0"/>
              <a:t> по формуле:</a:t>
            </a:r>
          </a:p>
          <a:p>
            <a:pPr marL="0" indent="0">
              <a:buNone/>
            </a:pPr>
            <a:r>
              <a:rPr lang="ru-RU" dirty="0"/>
              <a:t> - Доход + 1 500 000</a:t>
            </a:r>
          </a:p>
          <a:p>
            <a:pPr marL="0" indent="0">
              <a:buNone/>
            </a:pPr>
            <a:r>
              <a:rPr lang="ru-RU" dirty="0"/>
              <a:t>- Расход 1 000 000</a:t>
            </a:r>
          </a:p>
          <a:p>
            <a:pPr marL="0" indent="0">
              <a:buNone/>
            </a:pPr>
            <a:r>
              <a:rPr lang="ru-RU" dirty="0"/>
              <a:t>Чистый остаток + 500 000 идет в казну</a:t>
            </a:r>
          </a:p>
        </p:txBody>
      </p:sp>
    </p:spTree>
    <p:extLst>
      <p:ext uri="{BB962C8B-B14F-4D97-AF65-F5344CB8AC3E}">
        <p14:creationId xmlns:p14="http://schemas.microsoft.com/office/powerpoint/2010/main" val="2658611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="" xmlns:a16="http://schemas.microsoft.com/office/drawing/2014/main" id="{6B5E2835-4E47-45B3-9CFE-732FF7B0547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88AB2DE-FCD6-0483-4A77-3DF41FC5B6B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129"/>
          <a:stretch>
            <a:fillRect/>
          </a:stretch>
        </p:blipFill>
        <p:spPr>
          <a:xfrm>
            <a:off x="3242695" y="10"/>
            <a:ext cx="8949307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19" name="Freeform: Shape 18">
            <a:extLst>
              <a:ext uri="{FF2B5EF4-FFF2-40B4-BE49-F238E27FC236}">
                <a16:creationId xmlns="" xmlns:a16="http://schemas.microsoft.com/office/drawing/2014/main" id="{5B45AD5D-AA52-4F7B-9362-576A39AD9E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1" name="Freeform: Shape 20">
            <a:extLst>
              <a:ext uri="{FF2B5EF4-FFF2-40B4-BE49-F238E27FC236}">
                <a16:creationId xmlns="" xmlns:a16="http://schemas.microsoft.com/office/drawing/2014/main" id="{AEDD7960-4866-4399-BEF6-DD1431AB4E3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5207D24-856C-55B1-FAD9-955EBB41E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5728"/>
          </a:xfrm>
        </p:spPr>
        <p:txBody>
          <a:bodyPr anchor="b">
            <a:normAutofit/>
          </a:bodyPr>
          <a:lstStyle/>
          <a:p>
            <a:r>
              <a:rPr lang="ru-RU" sz="2400" b="1"/>
              <a:t>Кризис 1.</a:t>
            </a:r>
            <a:br>
              <a:rPr lang="ru-RU" sz="2400" b="1"/>
            </a:br>
            <a:r>
              <a:rPr lang="ru-RU" sz="2400" b="1"/>
              <a:t>Прорыв теплотрассы зимой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55D4142C-5077-457F-A6AD-3FECFDB396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7A5F0580-5EE9-419F-96EE-B6529EF6E7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10C60EB-C80C-059B-C7E1-D2D1C6F706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sz="1600"/>
              <a:t>А. Полноценный ремонт. Результат: Казна минус 2 000 000. Инфраструктура +15%. Довольство + 10%</a:t>
            </a:r>
          </a:p>
          <a:p>
            <a:pPr marL="0" indent="0">
              <a:buNone/>
            </a:pPr>
            <a:r>
              <a:rPr lang="ru-RU" sz="1600"/>
              <a:t>Б. Временная латка. Результат: Казна минус 500 000. Инфраструктура минус 5%. Довольство минус 5%.</a:t>
            </a:r>
          </a:p>
          <a:p>
            <a:pPr marL="0" indent="0">
              <a:buNone/>
            </a:pPr>
            <a:r>
              <a:rPr lang="ru-RU" sz="1600"/>
              <a:t>В. Проигнорировать. Результат: Казна 0. Инфраструктура минус 25%. Довольство минус 30%. Авария повторится с двойным ущербом.</a:t>
            </a:r>
          </a:p>
        </p:txBody>
      </p:sp>
    </p:spTree>
    <p:extLst>
      <p:ext uri="{BB962C8B-B14F-4D97-AF65-F5344CB8AC3E}">
        <p14:creationId xmlns:p14="http://schemas.microsoft.com/office/powerpoint/2010/main" val="37806066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="" xmlns:a16="http://schemas.microsoft.com/office/drawing/2014/main" id="{6B5E2835-4E47-45B3-9CFE-732FF7B0547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12B0D27-A280-429C-A6DE-803BD758C47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368" r="29194" b="1"/>
          <a:stretch>
            <a:fillRect/>
          </a:stretch>
        </p:blipFill>
        <p:spPr>
          <a:xfrm>
            <a:off x="3242695" y="10"/>
            <a:ext cx="8949307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12" name="Freeform: Shape 11">
            <a:extLst>
              <a:ext uri="{FF2B5EF4-FFF2-40B4-BE49-F238E27FC236}">
                <a16:creationId xmlns="" xmlns:a16="http://schemas.microsoft.com/office/drawing/2014/main" id="{5B45AD5D-AA52-4F7B-9362-576A39AD9E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="" xmlns:a16="http://schemas.microsoft.com/office/drawing/2014/main" id="{AEDD7960-4866-4399-BEF6-DD1431AB4E3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1F2EC8A-2E28-8A96-5D11-3C976120B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5728"/>
          </a:xfrm>
        </p:spPr>
        <p:txBody>
          <a:bodyPr anchor="b">
            <a:normAutofit/>
          </a:bodyPr>
          <a:lstStyle/>
          <a:p>
            <a:r>
              <a:rPr lang="ru-RU" sz="2400" b="1" dirty="0"/>
              <a:t>Кризис 2.</a:t>
            </a:r>
            <a:br>
              <a:rPr lang="ru-RU" sz="2400" b="1" dirty="0"/>
            </a:br>
            <a:r>
              <a:rPr lang="ru-RU" sz="2400" b="1" dirty="0"/>
              <a:t>Требования бизнеса снизить налоги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55D4142C-5077-457F-A6AD-3FECFDB396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7A5F0580-5EE9-419F-96EE-B6529EF6E7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71579EC-D56D-395C-A02C-AF6B14D90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sz="1700" dirty="0"/>
              <a:t>А. Снизить до 7 %. Результат: это привлечет новые заводы. Поступления в казну снизятся до 1 100 000 в месяц, но через 3 </a:t>
            </a:r>
            <a:r>
              <a:rPr lang="ru-RU" sz="1700" dirty="0" smtClean="0"/>
              <a:t>хода </a:t>
            </a:r>
            <a:r>
              <a:rPr lang="ru-RU" sz="1700" dirty="0"/>
              <a:t>вырастут до 2 000 000. Довольство + 5%.</a:t>
            </a:r>
          </a:p>
          <a:p>
            <a:pPr marL="0" indent="0">
              <a:buNone/>
            </a:pPr>
            <a:r>
              <a:rPr lang="ru-RU" sz="1700" dirty="0"/>
              <a:t>Б.  Оставить как есть. Результат: стабильность.</a:t>
            </a:r>
          </a:p>
          <a:p>
            <a:pPr marL="0" indent="0">
              <a:buNone/>
            </a:pPr>
            <a:r>
              <a:rPr lang="ru-RU" sz="1700" dirty="0"/>
              <a:t>И. Поднять до 13 % при условии необходимости денег в бюджет. Результат: ежемесячный доход + 400 000, но довольство минус 15%.</a:t>
            </a:r>
          </a:p>
        </p:txBody>
      </p:sp>
    </p:spTree>
    <p:extLst>
      <p:ext uri="{BB962C8B-B14F-4D97-AF65-F5344CB8AC3E}">
        <p14:creationId xmlns:p14="http://schemas.microsoft.com/office/powerpoint/2010/main" val="1969208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1574</Words>
  <Application>Microsoft Office PowerPoint</Application>
  <PresentationFormat>Произвольный</PresentationFormat>
  <Paragraphs>96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Для начала, вот тебе пара интересных фактов.</vt:lpstr>
      <vt:lpstr>Презентация PowerPoint</vt:lpstr>
      <vt:lpstr>Из чего состоит бюджет Исильграда…</vt:lpstr>
      <vt:lpstr>Презентация PowerPoint</vt:lpstr>
      <vt:lpstr>Базовые параметры Исильграда. </vt:lpstr>
      <vt:lpstr>Кризис 1. Прорыв теплотрассы зимой</vt:lpstr>
      <vt:lpstr>Кризис 2. Требования бизнеса снизить налоги</vt:lpstr>
      <vt:lpstr>Кризис 3. Забастовка водителей автобусов.</vt:lpstr>
      <vt:lpstr>Кризис 4. Экологическая катастрофа на реке.  Местный химзавод тайно слил отходы в городскую реку. Вода в кранах опасно загрязнена.</vt:lpstr>
      <vt:lpstr>Кризис 5.Нашествие бродячих собак.  Жители массово жалуются на стаи агрессивных животных во дворах и около школ.</vt:lpstr>
      <vt:lpstr>Кризис 6. Обрушение старого моста.  Главный мост, соединяющий два берега, признан аварийным и закрыт.</vt:lpstr>
      <vt:lpstr> Кризис 7. Аномальный снегопад.  За выходные выпала трехмесячная норма снега. Город полностью заблокирован, спецтехника не справляется. </vt:lpstr>
      <vt:lpstr>Кризис 8. Коррупционный скандал в депортаменте ЖКХ.  Глава департамента пойман на взятке при ремонте дорог. Тень может упасть на вас лично</vt:lpstr>
      <vt:lpstr>Кризис 9. Забастовка учителей и закрытие школ.  Педагоги требуют повышение заработной платы и улучшение условий труда, иначе они не выйдут на работу.</vt:lpstr>
      <vt:lpstr>Кризис 10. Застройка городского парка.  Парк любим горожанами, но не в лучшем состоянии, застройщик хочет выкупить его для строительства элитного ЖК.</vt:lpstr>
      <vt:lpstr>Вот и подошел к концу ваш срок на посту мэра. Какое же звание вам удалось получить в соответствии с вашими результатами?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Кудряшов</dc:creator>
  <cp:lastModifiedBy>Галкина Наталья Александровна</cp:lastModifiedBy>
  <cp:revision>5</cp:revision>
  <dcterms:created xsi:type="dcterms:W3CDTF">2026-06-02T04:49:40Z</dcterms:created>
  <dcterms:modified xsi:type="dcterms:W3CDTF">2026-06-02T11:18:55Z</dcterms:modified>
</cp:coreProperties>
</file>